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QsLcl/yct1e9W1NvbqfCmB869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VÄLKOMNA ALLA</a:t>
            </a:r>
            <a:br>
              <a:rPr lang="sv-SE"/>
            </a:br>
            <a:r>
              <a:rPr b="1" lang="sv-SE" u="sng"/>
              <a:t>PLACERA I SMÅGRUPPER FRÅN START</a:t>
            </a:r>
            <a:br>
              <a:rPr lang="sv-SE"/>
            </a:br>
            <a:r>
              <a:rPr lang="sv-SE"/>
              <a:t>INTERAKTIV WORKSHOP MED FRÅGESTÄLLNINGAR I OMGÅNGAR PÖ OM PÖ ALLTEFTERSOM</a:t>
            </a:r>
            <a:br>
              <a:rPr lang="sv-SE"/>
            </a:br>
            <a:r>
              <a:rPr lang="sv-SE"/>
              <a:t>AVSLUTANDE MED LÄNGRE SMÅGRUPP OCH LÄNGRE REDOVISNING</a:t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sv-SE"/>
              <a:t>Denna plus nästa = 12 minuter cirka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sv-SE"/>
              <a:t>Denna plus nästa = 12 minuter cirka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sv-SE"/>
              <a:t>15 minuter smågrupp + resterande tid för feedback/redovisning</a:t>
            </a:r>
            <a:endParaRPr/>
          </a:p>
        </p:txBody>
      </p:sp>
      <p:sp>
        <p:nvSpPr>
          <p:cNvPr id="326" name="Google Shape;32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sv-SE"/>
              <a:t>Tack för oss.</a:t>
            </a:r>
            <a:endParaRPr/>
          </a:p>
        </p:txBody>
      </p:sp>
      <p:sp>
        <p:nvSpPr>
          <p:cNvPr id="334" name="Google Shape;3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sv-SE"/>
              <a:t>Denna plus nästa = 12 minuter cirka</a:t>
            </a:r>
            <a:endParaRPr/>
          </a:p>
        </p:txBody>
      </p:sp>
      <p:sp>
        <p:nvSpPr>
          <p:cNvPr id="246" name="Google Shape;2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sv-SE"/>
              <a:t>Denna plus nästa = 12 minuter cirka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sv-SE"/>
              <a:t>Denna plus nästa = 12 minuter cirka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sv-SE"/>
              <a:t>Denna plus nästa = 12 minuter cirka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bild med bildtext">
  <p:cSld name="Panoramabild med bild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4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ch bildtext">
  <p:cSld name="Titel och bild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med beskrivning">
  <p:cSld name="Citat med beskrivning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5" name="Google Shape;185;p26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sv-SE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sv-SE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nkort">
  <p:cSld name="Namnkor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2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er">
  <p:cSld name="3 kolumn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28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28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2" name="Google Shape;202;p28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3" name="Google Shape;203;p28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4" name="Google Shape;204;p28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5" name="Google Shape;205;p2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ildkolumner">
  <p:cSld name="3 bildkolumner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1" name="Google Shape;211;p29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2" name="Google Shape;212;p29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3" name="Google Shape;213;p29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4" name="Google Shape;214;p29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5" name="Google Shape;215;p29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29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29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8" name="Google Shape;218;p29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9" name="Google Shape;219;p2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5" name="Google Shape;225;p3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showMasterSp="0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3" name="Google Shape;63;p1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6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65" name="Google Shape;65;p16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1" name="Google Shape;71;p16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16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16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5" name="Google Shape;75;p16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16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6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3" name="Google Shape;83;p16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6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8" name="Google Shape;88;p16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6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16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16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16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16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0" name="Google Shape;100;p16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16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4" name="Google Shape;104;p16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16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9" name="Google Shape;109;p16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6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3" name="Google Shape;113;p16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6" name="Google Shape;116;p16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8" name="Google Shape;118;p16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0" name="Google Shape;140;p19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2" name="Google Shape;142;p19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9" name="Google Shape;159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3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4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4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4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4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" name="Google Shape;14;p14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" name="Google Shape;15;p14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" name="Google Shape;16;p14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" name="Google Shape;17;p14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" name="Google Shape;19;p14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" name="Google Shape;20;p14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" name="Google Shape;21;p14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" name="Google Shape;23;p14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24" name="Google Shape;24;p14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" name="Google Shape;25;p14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" name="Google Shape;26;p14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" name="Google Shape;27;p14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" name="Google Shape;29;p14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" name="Google Shape;30;p14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" name="Google Shape;32;p14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" name="Google Shape;33;p14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" name="Google Shape;35;p14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" name="Google Shape;36;p14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" name="Google Shape;37;p14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" name="Google Shape;38;p14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" name="Google Shape;39;p14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0" name="Google Shape;40;p14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4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2" name="Google Shape;42;p14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3" name="Google Shape;43;p14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4" name="Google Shape;44;p14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5" name="Google Shape;45;p14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6" name="Google Shape;46;p14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7" name="Google Shape;47;p14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8" name="Google Shape;48;p14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" name="Google Shape;49;p14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" name="Google Shape;50;p14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1" name="Google Shape;51;p1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/>
          <p:nvPr>
            <p:ph type="title"/>
          </p:nvPr>
        </p:nvSpPr>
        <p:spPr>
          <a:xfrm>
            <a:off x="386861" y="732971"/>
            <a:ext cx="11418277" cy="2698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60"/>
              <a:buFont typeface="Twentieth Century"/>
              <a:buNone/>
            </a:pPr>
            <a:r>
              <a:rPr b="1" lang="sv-SE" sz="446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WARSZTATY DELEGATÓW SZWECJI</a:t>
            </a:r>
            <a:br>
              <a:rPr b="1" lang="sv-SE" sz="446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v-SE" sz="446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347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IP #11, RELACJE SPONSORSKIE</a:t>
            </a:r>
            <a:br>
              <a:rPr lang="sv-SE" sz="446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446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ZGROMADZENIE GRUP 2026</a:t>
            </a:r>
            <a:br>
              <a:rPr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38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En bild som visar text, skärmbild, Teckensnitt, design&#10;&#10;AI-genererat innehåll kan vara felaktigt." id="242" name="Google Shape;2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64" y="4159794"/>
            <a:ext cx="2965122" cy="296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/>
          <p:nvPr>
            <p:ph type="title"/>
          </p:nvPr>
        </p:nvSpPr>
        <p:spPr>
          <a:xfrm>
            <a:off x="386850" y="732977"/>
            <a:ext cx="11418300" cy="44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Twentieth Century"/>
              <a:buNone/>
            </a:pPr>
            <a:r>
              <a:rPr b="1" lang="sv-SE" sz="378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NASZ TEKST PODSTAWOWY MÓWI</a:t>
            </a:r>
            <a:r>
              <a:rPr b="1" lang="sv-SE" sz="378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sv-SE" sz="37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v-SE" sz="37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sv-SE" sz="37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„SERCE NA BIJE WTEDY, GDY DWÓCH UZALEŻNIONYCH DZIELI SIĘ SWOIM ZDROWIENIEM”, A SPONSORING TO PO PROSTU JEDEN UZALEŻNIONY POMAGAJĄCY DRUGIEMU. DWUKIERUNKOWA RELACJA SPONSORINGU JEST PEŁNA MIŁOŚCI, DUCHOWOŚCI I WSPÓŁCZUCIA — I </a:t>
            </a:r>
            <a:r>
              <a:rPr i="1" lang="sv-SE" sz="378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POMAGA </a:t>
            </a:r>
            <a:r>
              <a:rPr i="1" lang="sv-SE" sz="37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ZARÓWNO SPONSOROWI, JAK I SPONSOROWANEMU”</a:t>
            </a:r>
            <a:endParaRPr sz="414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0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/>
          <p:nvPr>
            <p:ph type="title"/>
          </p:nvPr>
        </p:nvSpPr>
        <p:spPr>
          <a:xfrm>
            <a:off x="386861" y="537028"/>
            <a:ext cx="11418277" cy="2698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Twentieth Century"/>
              <a:buNone/>
            </a:pPr>
            <a:r>
              <a:rPr b="1" lang="sv-SE" sz="3702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NASZ TEKST PODSTAWOWY MÓWI:</a:t>
            </a:r>
            <a:r>
              <a:rPr b="1" lang="sv-SE" sz="338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</a:t>
            </a:r>
            <a:r>
              <a:rPr b="1"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1"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33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35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 JAKI SPOSÓB RELACJA SPONSORSKA MOŻE POMAGAĆ ZARÓWNO SPONSOROWI, JAK I SPONSOROWANEMU?</a:t>
            </a:r>
            <a:endParaRPr b="1" sz="358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1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/>
          <p:nvPr>
            <p:ph type="title"/>
          </p:nvPr>
        </p:nvSpPr>
        <p:spPr>
          <a:xfrm>
            <a:off x="386861" y="537027"/>
            <a:ext cx="11418277" cy="4143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486F"/>
              </a:buClr>
              <a:buSzPct val="100000"/>
              <a:buFont typeface="Twentieth Century"/>
              <a:buNone/>
            </a:pPr>
            <a:r>
              <a:rPr b="1" lang="sv-SE" sz="4400" u="sng" cap="none">
                <a:solidFill>
                  <a:srgbClr val="0F486F"/>
                </a:solidFill>
              </a:rPr>
              <a:t>1. </a:t>
            </a:r>
            <a:r>
              <a:rPr b="1" lang="sv-SE" sz="4400" u="sng">
                <a:solidFill>
                  <a:srgbClr val="0F486F"/>
                </a:solidFill>
              </a:rPr>
              <a:t>W jaki sposób Twoja Grupa może sponsorować inne Grupy?</a:t>
            </a:r>
            <a:br>
              <a:rPr b="1" lang="sv-SE" sz="4400" u="sng" cap="none">
                <a:solidFill>
                  <a:srgbClr val="0F486F"/>
                </a:solidFill>
              </a:rPr>
            </a:br>
            <a:br>
              <a:rPr b="1" lang="sv-SE" sz="4400" u="sng" cap="none">
                <a:solidFill>
                  <a:srgbClr val="0F486F"/>
                </a:solidFill>
              </a:rPr>
            </a:br>
            <a:r>
              <a:rPr b="1" lang="sv-SE" sz="4400" u="sng" cap="none">
                <a:solidFill>
                  <a:srgbClr val="0F486F"/>
                </a:solidFill>
              </a:rPr>
              <a:t>2. </a:t>
            </a:r>
            <a:r>
              <a:rPr b="1" lang="sv-SE" sz="4400" u="sng">
                <a:solidFill>
                  <a:srgbClr val="0F486F"/>
                </a:solidFill>
              </a:rPr>
              <a:t>W jaki sposób Twój Okręg może sponsorowac inne Okręgi</a:t>
            </a:r>
            <a:r>
              <a:rPr b="1" lang="sv-SE" sz="4400" u="sng" cap="none">
                <a:solidFill>
                  <a:srgbClr val="0F486F"/>
                </a:solidFill>
              </a:rPr>
              <a:t>?</a:t>
            </a:r>
            <a:br>
              <a:rPr b="1" lang="sv-SE" sz="4400" u="sng" cap="none">
                <a:solidFill>
                  <a:srgbClr val="0F486F"/>
                </a:solidFill>
              </a:rPr>
            </a:br>
            <a:br>
              <a:rPr b="1" lang="sv-SE" sz="4400" u="sng" cap="none">
                <a:solidFill>
                  <a:srgbClr val="0F486F"/>
                </a:solidFill>
              </a:rPr>
            </a:br>
            <a:r>
              <a:rPr b="1" lang="sv-SE" sz="4400" u="sng" cap="none">
                <a:solidFill>
                  <a:srgbClr val="0F486F"/>
                </a:solidFill>
              </a:rPr>
              <a:t>3. </a:t>
            </a:r>
            <a:r>
              <a:rPr b="1" lang="sv-SE" sz="4400" u="sng">
                <a:solidFill>
                  <a:srgbClr val="0F486F"/>
                </a:solidFill>
              </a:rPr>
              <a:t>W jaki sposób Twój Region może sponsorować inne Regiony?</a:t>
            </a:r>
            <a:endParaRPr b="1" sz="4400" u="sng">
              <a:solidFill>
                <a:schemeClr val="dk2"/>
              </a:solidFill>
            </a:endParaRPr>
          </a:p>
        </p:txBody>
      </p:sp>
      <p:pic>
        <p:nvPicPr>
          <p:cNvPr id="329" name="Google Shape;32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2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/>
          <p:nvPr>
            <p:ph type="title"/>
          </p:nvPr>
        </p:nvSpPr>
        <p:spPr>
          <a:xfrm>
            <a:off x="386850" y="767126"/>
            <a:ext cx="11418300" cy="45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MACIE PYTANIA?</a:t>
            </a:r>
            <a:endParaRPr b="1" sz="44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MOŻESZCIE SKONTAKTOWAĆ SIĘ Z NAMI POD ADRESEM:</a:t>
            </a:r>
            <a:endParaRPr b="1" sz="44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sz="44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NILS – RD@NASVERIGE.ORG</a:t>
            </a:r>
            <a:endParaRPr b="1" sz="44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 – ALT.RD@NASVERIGE.ORG</a:t>
            </a:r>
            <a:endParaRPr b="1" sz="44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sz="44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DZIĘKUJEMY!</a:t>
            </a:r>
            <a:endParaRPr b="1" sz="44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337" y="5162223"/>
            <a:ext cx="1695777" cy="1695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>
            <p:ph type="title"/>
          </p:nvPr>
        </p:nvSpPr>
        <p:spPr>
          <a:xfrm>
            <a:off x="386862" y="206828"/>
            <a:ext cx="11018900" cy="5693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KIM JEST SPONSOR?</a:t>
            </a:r>
            <a:br>
              <a:rPr b="1" lang="sv-SE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„Sponsor w NA to członek Wspólnoty Anonimowych Narkomanów, który żyje programem zdrowienia i jest gotów zbudować z nami szczególną, wspierającą relację jeden na jeden. Większość członków uważa sponsora przede wszystkim za osobę, która może pomóc nam pracować nad Dwunastoma Krokami NA.”</a:t>
            </a: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/>
          <p:nvPr>
            <p:ph type="title"/>
          </p:nvPr>
        </p:nvSpPr>
        <p:spPr>
          <a:xfrm>
            <a:off x="386862" y="87085"/>
            <a:ext cx="11018900" cy="5736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KIM JEST SPONSOR?</a:t>
            </a:r>
            <a:b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</a:t>
            </a:r>
            <a: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JAKICH DOBRYCH CECH WARTO SZUKAĆ U SPONSORA?</a:t>
            </a:r>
            <a:b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i="1" sz="32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>
            <p:ph type="title"/>
          </p:nvPr>
        </p:nvSpPr>
        <p:spPr>
          <a:xfrm>
            <a:off x="386861" y="253999"/>
            <a:ext cx="11418277" cy="5014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 ROBI SPONSOR</a:t>
            </a: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„SPONSORING DZIAŁA Z TEGO SAMEGO POWODU, DLA KTÓREGO DZIAŁA NA — PONIEWAŻ ZDROWIEJĄCY CZŁONKOWIE DZIELĄ WSPÓLNE DOŚWIADCZENIA UZALEŻNIENIA I ZDROWIENIA I W WIELU PRZYPADKACH POTRAFIĄ SIĘ ZE SOBĄ WZAJEMNIE UTOŻSAMIAĆ.</a:t>
            </a: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/>
          <p:nvPr>
            <p:ph type="title"/>
          </p:nvPr>
        </p:nvSpPr>
        <p:spPr>
          <a:xfrm>
            <a:off x="386861" y="732971"/>
            <a:ext cx="11418277" cy="5014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 ROBI SPONSOR?</a:t>
            </a:r>
            <a:b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</a:t>
            </a:r>
            <a: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JAKĄ ROLĘ PEŁNI SPONSOR W TWOIM ZDROWIENIU?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"/>
          <p:cNvSpPr txBox="1"/>
          <p:nvPr>
            <p:ph type="title"/>
          </p:nvPr>
        </p:nvSpPr>
        <p:spPr>
          <a:xfrm>
            <a:off x="386861" y="1464156"/>
            <a:ext cx="11418277" cy="2698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wentieth Century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JAK ZNAJDUJEMY SPONSORA</a:t>
            </a: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b="1" lang="sv-SE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„KIEDY WYBIERAŁEM MOJEGO SPONSORA, TRAKTOWAŁEM TO JAK ROZMOWĘ KWALIFIKACYJNĄ.</a:t>
            </a:r>
            <a:endParaRPr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2222"/>
              <a:buFont typeface="Twentieth Century"/>
              <a:buNone/>
            </a:pP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CZY DO SIEBIE PASUJEMY?</a:t>
            </a:r>
            <a:endParaRPr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2222"/>
              <a:buFont typeface="Twentieth Century"/>
              <a:buNone/>
            </a:pP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JAKIE SĄ TWOJE OCZEKIWANIA, A JAKIE SĄ MOJE?</a:t>
            </a:r>
            <a:endParaRPr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2222"/>
              <a:buFont typeface="Twentieth Century"/>
              <a:buNone/>
            </a:pPr>
            <a:r>
              <a:rPr i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SZUKAŁEM KOGOŚ OTWARTEGO, PRZY KIM CZUŁEM SIĘ KOMFORTOWO, ROZMAWIAJĄC.”</a:t>
            </a:r>
            <a:endParaRPr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6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/>
          <p:nvPr>
            <p:ph type="title"/>
          </p:nvPr>
        </p:nvSpPr>
        <p:spPr>
          <a:xfrm>
            <a:off x="386861" y="1464156"/>
            <a:ext cx="11418277" cy="2698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sv-SE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JAK ZNAJDUJEMY SPONSORA?</a:t>
            </a:r>
            <a:br>
              <a:rPr b="1" lang="sv-SE" sz="4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4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</a:t>
            </a:r>
            <a:r>
              <a:rPr b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GDZIE ZNALAZŁEŚ/AŚ SWOJEGO SPONSORA?</a:t>
            </a:r>
            <a:endParaRPr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/>
          <p:nvPr>
            <p:ph type="title"/>
          </p:nvPr>
        </p:nvSpPr>
        <p:spPr>
          <a:xfrm>
            <a:off x="386850" y="398900"/>
            <a:ext cx="11019000" cy="54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60"/>
              <a:buFont typeface="Twentieth Century"/>
              <a:buNone/>
            </a:pPr>
            <a:r>
              <a:rPr b="1" lang="sv-SE" sz="3459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KIEDY POWINNIŚMY ZNALEŚĆ SPONSORA?</a:t>
            </a:r>
            <a:br>
              <a:rPr b="1" lang="sv-SE" sz="345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345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345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KIEDY JESTEŚMY NOWI W PROGRAMIE, POTRZEBUJEMY SIĘGNĄĆ PO POMOC I WSPARCIE INNYCH UZALEŻNIONYCH. NIGDY NIE JEST ZA WCZEŚNIE, ABY ZACZĄĆ KORZYSTAĆ Z NUMERÓW TELEFONÓW I ZACZĄĆ DZIELIĆ SIĘ Z INNYMI ZDROWIEJĄCYMI UZALEŻNIONYMI. </a:t>
            </a:r>
            <a:r>
              <a:rPr lang="sv-SE" sz="3459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NASZ </a:t>
            </a:r>
            <a:r>
              <a:rPr lang="sv-SE" sz="345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DZIAŁA DZIĘKI WZAJEMNEJ </a:t>
            </a:r>
            <a:r>
              <a:rPr lang="sv-SE" sz="3459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POMOCY, KTÓRĄ MOŻEMY SOBIE OFEROWAĆ.</a:t>
            </a:r>
            <a:r>
              <a:rPr lang="sv-SE" sz="345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i="1" sz="274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/>
          <p:nvPr>
            <p:ph type="title"/>
          </p:nvPr>
        </p:nvSpPr>
        <p:spPr>
          <a:xfrm>
            <a:off x="386861" y="1037771"/>
            <a:ext cx="11418277" cy="2698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7021"/>
              <a:buFont typeface="Twentieth Century"/>
              <a:buNone/>
            </a:pPr>
            <a:r>
              <a:rPr b="1" lang="sv-SE" sz="3759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KIEDY POWINNIŚMY ZNALEŚĆ SPONSORA?</a:t>
            </a:r>
            <a:br>
              <a:rPr b="1" lang="sv-SE" sz="4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4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sv-SE" sz="3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</a:t>
            </a:r>
            <a:r>
              <a:rPr b="1" lang="sv-SE" sz="3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1" lang="sv-SE" sz="3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sv-SE" sz="3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3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KIEDY ZNALAZŁEŚ/AŚ SWOJEGO PIERWSZEGO SPONSORA?</a:t>
            </a:r>
            <a:endParaRPr i="1" sz="35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918" y="5176157"/>
            <a:ext cx="1681843" cy="16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9"/>
          <p:cNvSpPr txBox="1"/>
          <p:nvPr/>
        </p:nvSpPr>
        <p:spPr>
          <a:xfrm>
            <a:off x="9423400" y="12758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rets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2024-03-13T16:11:17Z</dcterms:created>
  <dc:creator>Microsoft Office User</dc:creator>
</cp:coreProperties>
</file>