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2.xml"/>
  <Override ContentType="application/vnd.openxmlformats-officedocument.drawingml.chart+xml" PartName="/ppt/charts/chart1.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6858000" cx="12192000"/>
  <p:notesSz cx="6858000" cy="9144000"/>
  <p:embeddedFontLst>
    <p:embeddedFont>
      <p:font typeface="Libre Franklin Medium"/>
      <p:regular r:id="rId68"/>
      <p:bold r:id="rId69"/>
      <p:italic r:id="rId70"/>
      <p:boldItalic r:id="rId71"/>
    </p:embeddedFont>
    <p:embeddedFont>
      <p:font typeface="Century Gothic"/>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6" roundtripDataSignature="AMtx7miyz1wSd7YZIGU9nEjA/H0K9XDh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CenturyGothic-bold.fntdata"/><Relationship Id="rId72" Type="http://schemas.openxmlformats.org/officeDocument/2006/relationships/font" Target="fonts/CenturyGothic-regular.fntdata"/><Relationship Id="rId31" Type="http://schemas.openxmlformats.org/officeDocument/2006/relationships/slide" Target="slides/slide26.xml"/><Relationship Id="rId75" Type="http://schemas.openxmlformats.org/officeDocument/2006/relationships/font" Target="fonts/CenturyGothic-boldItalic.fntdata"/><Relationship Id="rId30" Type="http://schemas.openxmlformats.org/officeDocument/2006/relationships/slide" Target="slides/slide25.xml"/><Relationship Id="rId74" Type="http://schemas.openxmlformats.org/officeDocument/2006/relationships/font" Target="fonts/CenturyGothic-italic.fntdata"/><Relationship Id="rId33" Type="http://schemas.openxmlformats.org/officeDocument/2006/relationships/slide" Target="slides/slide28.xml"/><Relationship Id="rId32" Type="http://schemas.openxmlformats.org/officeDocument/2006/relationships/slide" Target="slides/slide27.xml"/><Relationship Id="rId76" Type="http://customschemas.google.com/relationships/presentationmetadata" Target="meta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LibreFranklinMedium-boldItalic.fntdata"/><Relationship Id="rId70" Type="http://schemas.openxmlformats.org/officeDocument/2006/relationships/font" Target="fonts/LibreFranklinMedium-italic.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LibreFranklinMedium-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LibreFranklinMedium-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Total survey responses </a:t>
            </a:r>
            <a:r>
              <a:rPr lang="en-US" sz="2800" b="0" dirty="0"/>
              <a:t>(5,588)</a:t>
            </a:r>
          </a:p>
          <a:p>
            <a:pPr>
              <a:defRPr sz="2200" b="1" i="0" u="none" strike="noStrike" kern="1200" baseline="0">
                <a:solidFill>
                  <a:schemeClr val="dk1">
                    <a:lumMod val="75000"/>
                    <a:lumOff val="25000"/>
                  </a:schemeClr>
                </a:solidFill>
                <a:latin typeface="+mn-lt"/>
                <a:ea typeface="+mn-ea"/>
                <a:cs typeface="+mn-cs"/>
              </a:defRPr>
            </a:pPr>
            <a:r>
              <a:rPr lang="en-US" sz="2400" dirty="0">
                <a:solidFill>
                  <a:srgbClr val="3A668B"/>
                </a:solidFill>
              </a:rPr>
              <a:t>Do you believe changing the wording of NA literature to be gender inclusive would have a positive effect?</a:t>
            </a:r>
          </a:p>
        </c:rich>
      </c:tx>
      <c:layout>
        <c:manualLayout>
          <c:xMode val="edge"/>
          <c:yMode val="edge"/>
          <c:x val="0.11681418964249581"/>
          <c:y val="3.4138610284377313E-2"/>
        </c:manualLayout>
      </c:layout>
      <c:overlay val="0"/>
      <c:spPr>
        <a:noFill/>
        <a:ln>
          <a:noFill/>
        </a:ln>
        <a:effectLst/>
      </c:spPr>
    </c:title>
    <c:autoTitleDeleted val="0"/>
    <c:view3D>
      <c:rotX val="50"/>
      <c:rotY val="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survey responses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3BB-9E49-A005-A730F1BBA9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3BB-9E49-A005-A730F1BBA9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3BB-9E49-A005-A730F1BBA9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6B33-4F10-B40B-985D7EAFF720}"/>
              </c:ext>
            </c:extLst>
          </c:dPt>
          <c:dLbls>
            <c:dLbl>
              <c:idx val="0"/>
              <c:layout>
                <c:manualLayout>
                  <c:x val="-0.12740547247806255"/>
                  <c:y val="-6.9311593579575753E-2"/>
                </c:manualLayout>
              </c:layout>
              <c:tx>
                <c:rich>
                  <a:bodyPr/>
                  <a:lstStyle/>
                  <a:p>
                    <a:fld id="{C43FA86D-63C0-1941-B6B6-2CF5C87B8DD1}" type="CATEGORYNAME">
                      <a:rPr lang="en-US" sz="1800"/>
                      <a:pPr/>
                      <a:t>[CATEGORY NAME]</a:t>
                    </a:fld>
                    <a:r>
                      <a:rPr lang="en-US" sz="1800" baseline="0" dirty="0"/>
                      <a:t>
</a:t>
                    </a:r>
                    <a:fld id="{4AF3C936-802D-AF4A-9A96-838D222CD6D4}" type="PERCENTAGE">
                      <a:rPr lang="en-US" sz="1800" baseline="0"/>
                      <a:pPr/>
                      <a:t>[PERCENTAGE]</a:t>
                    </a:fld>
                    <a:endParaRPr lang="en-US" sz="1800"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9279025172748524"/>
                      <c:h val="0.14614748023007093"/>
                    </c:manualLayout>
                  </c15:layout>
                  <c15:dlblFieldTable/>
                  <c15:showDataLabelsRange val="0"/>
                </c:ext>
                <c:ext xmlns:c16="http://schemas.microsoft.com/office/drawing/2014/chart" uri="{C3380CC4-5D6E-409C-BE32-E72D297353CC}">
                  <c16:uniqueId val="{00000002-73BB-9E49-A005-A730F1BBA9D9}"/>
                </c:ext>
              </c:extLst>
            </c:dLbl>
            <c:dLbl>
              <c:idx val="1"/>
              <c:layout>
                <c:manualLayout>
                  <c:x val="0.18120373020487626"/>
                  <c:y val="-4.0253812055212439E-2"/>
                </c:manualLayout>
              </c:layout>
              <c:tx>
                <c:rich>
                  <a:bodyPr rot="0" spcFirstLastPara="1" vertOverflow="ellipsis" vert="horz" wrap="square" lIns="36576" tIns="19050" rIns="38100" bIns="19050" anchor="ctr" anchorCtr="1">
                    <a:spAutoFit/>
                  </a:bodyPr>
                  <a:lstStyle/>
                  <a:p>
                    <a:pPr>
                      <a:defRPr sz="1330" b="1" i="0" u="none" strike="noStrike" kern="1200" baseline="0">
                        <a:solidFill>
                          <a:schemeClr val="lt1"/>
                        </a:solidFill>
                        <a:latin typeface="+mn-lt"/>
                        <a:ea typeface="+mn-ea"/>
                        <a:cs typeface="+mn-cs"/>
                      </a:defRPr>
                    </a:pPr>
                    <a:fld id="{0BFA4B33-C05D-174B-BE4A-F7020EB98EEF}"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DB9893DC-50DF-994A-8461-873D9999B863}"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3BB-9E49-A005-A730F1BBA9D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fld id="{B82473C9-D7B8-9547-B904-1E3CA98BC571}" type="CATEGORYNAME">
                      <a:rPr lang="en-US" smtClean="0"/>
                      <a:pPr>
                        <a:defRPr sz="2000" b="1" i="0" u="none" strike="noStrike" kern="1200" baseline="0">
                          <a:solidFill>
                            <a:schemeClr val="lt1"/>
                          </a:solidFill>
                          <a:latin typeface="+mn-lt"/>
                          <a:ea typeface="+mn-ea"/>
                          <a:cs typeface="+mn-cs"/>
                        </a:defRPr>
                      </a:pPr>
                      <a:t>[CATEGORY NAME]</a:t>
                    </a:fld>
                    <a:r>
                      <a:rPr lang="en-US" dirty="0"/>
                      <a:t>/other</a:t>
                    </a:r>
                    <a:r>
                      <a:rPr lang="en-US" baseline="0" dirty="0"/>
                      <a:t>
</a:t>
                    </a:r>
                    <a:fld id="{2DB6A57A-619F-4B49-AA43-67B336B949FF}" type="PERCENTAGE">
                      <a:rPr lang="en-US" baseline="0"/>
                      <a:pPr>
                        <a:defRPr sz="2000" b="1" i="0" u="none" strike="noStrike" kern="1200" baseline="0">
                          <a:solidFill>
                            <a:schemeClr val="lt1"/>
                          </a:solidFill>
                          <a:latin typeface="+mn-lt"/>
                          <a:ea typeface="+mn-ea"/>
                          <a:cs typeface="+mn-cs"/>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3BB-9E49-A005-A730F1BBA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Not in support</c:v>
                </c:pt>
                <c:pt idx="1">
                  <c:v>In support</c:v>
                </c:pt>
                <c:pt idx="2">
                  <c:v>unsure </c:v>
                </c:pt>
              </c:strCache>
            </c:strRef>
          </c:cat>
          <c:val>
            <c:numRef>
              <c:f>Sheet1!$B$2:$B$5</c:f>
              <c:numCache>
                <c:formatCode>General</c:formatCode>
                <c:ptCount val="4"/>
                <c:pt idx="0">
                  <c:v>45</c:v>
                </c:pt>
                <c:pt idx="1">
                  <c:v>50</c:v>
                </c:pt>
                <c:pt idx="2">
                  <c:v>5</c:v>
                </c:pt>
              </c:numCache>
            </c:numRef>
          </c:val>
          <c:extLst>
            <c:ext xmlns:c16="http://schemas.microsoft.com/office/drawing/2014/chart" uri="{C3380CC4-5D6E-409C-BE32-E72D297353CC}">
              <c16:uniqueId val="{00000000-73BB-9E49-A005-A730F1BBA9D9}"/>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800" dirty="0"/>
              <a:t>Responses </a:t>
            </a:r>
            <a:r>
              <a:rPr lang="en-US" sz="2800" dirty="0">
                <a:solidFill>
                  <a:srgbClr val="F16737"/>
                </a:solidFill>
              </a:rPr>
              <a:t>without Russia </a:t>
            </a:r>
            <a:r>
              <a:rPr lang="en-US" sz="2800" b="0" dirty="0"/>
              <a:t>(4,315)</a:t>
            </a:r>
          </a:p>
          <a:p>
            <a:pPr>
              <a:defRPr sz="2200" b="1" i="0" u="none" strike="noStrike" kern="1200" baseline="0">
                <a:solidFill>
                  <a:schemeClr val="dk1">
                    <a:lumMod val="75000"/>
                    <a:lumOff val="25000"/>
                  </a:schemeClr>
                </a:solidFill>
                <a:latin typeface="+mn-lt"/>
                <a:ea typeface="+mn-ea"/>
                <a:cs typeface="+mn-cs"/>
              </a:defRPr>
            </a:pPr>
            <a:r>
              <a:rPr lang="en-US" sz="2400" dirty="0">
                <a:solidFill>
                  <a:srgbClr val="3A668B"/>
                </a:solidFill>
              </a:rPr>
              <a:t>Do you believe changing the wording of NA literature to be gender inclusive would have a positive effect?</a:t>
            </a:r>
          </a:p>
        </c:rich>
      </c:tx>
      <c:layout>
        <c:manualLayout>
          <c:xMode val="edge"/>
          <c:yMode val="edge"/>
          <c:x val="0.12431299679508992"/>
          <c:y val="2.5034980875210028E-2"/>
        </c:manualLayout>
      </c:layout>
      <c:overlay val="0"/>
      <c:spPr>
        <a:noFill/>
        <a:ln>
          <a:noFill/>
        </a:ln>
        <a:effectLst/>
      </c:spPr>
    </c:title>
    <c:autoTitleDeleted val="0"/>
    <c:view3D>
      <c:rotX val="50"/>
      <c:rotY val="1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Total survey responses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2-73BB-9E49-A005-A730F1BBA9D9}"/>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73BB-9E49-A005-A730F1BBA9D9}"/>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4-73BB-9E49-A005-A730F1BBA9D9}"/>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06B5-0E4D-AA4F-E6077BDD8844}"/>
              </c:ext>
            </c:extLst>
          </c:dPt>
          <c:dLbls>
            <c:dLbl>
              <c:idx val="0"/>
              <c:layout>
                <c:manualLayout>
                  <c:x val="-0.12291516879387437"/>
                  <c:y val="0.11276099460376991"/>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C43FA86D-63C0-1941-B6B6-2CF5C87B8DD1}"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4AF3C936-802D-AF4A-9A96-838D222CD6D4}"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29279025172748524"/>
                      <c:h val="0.1415956655254873"/>
                    </c:manualLayout>
                  </c15:layout>
                  <c15:dlblFieldTable/>
                  <c15:showDataLabelsRange val="0"/>
                </c:ext>
                <c:ext xmlns:c16="http://schemas.microsoft.com/office/drawing/2014/chart" uri="{C3380CC4-5D6E-409C-BE32-E72D297353CC}">
                  <c16:uniqueId val="{00000002-73BB-9E49-A005-A730F1BBA9D9}"/>
                </c:ext>
              </c:extLst>
            </c:dLbl>
            <c:dLbl>
              <c:idx val="1"/>
              <c:layout>
                <c:manualLayout>
                  <c:x val="0.18120373020487626"/>
                  <c:y val="-0.19501551201105624"/>
                </c:manualLayout>
              </c:layout>
              <c:tx>
                <c:rich>
                  <a:bodyPr rot="0" spcFirstLastPara="1" vertOverflow="ellipsis" vert="horz" wrap="square" lIns="36576" tIns="19050" rIns="38100" bIns="19050" anchor="ctr" anchorCtr="1">
                    <a:spAutoFit/>
                  </a:bodyPr>
                  <a:lstStyle/>
                  <a:p>
                    <a:pPr>
                      <a:defRPr sz="1330" b="1" i="0" u="none" strike="noStrike" kern="1200" baseline="0">
                        <a:solidFill>
                          <a:schemeClr val="lt1"/>
                        </a:solidFill>
                        <a:latin typeface="+mn-lt"/>
                        <a:ea typeface="+mn-ea"/>
                        <a:cs typeface="+mn-cs"/>
                      </a:defRPr>
                    </a:pPr>
                    <a:fld id="{0BFA4B33-C05D-174B-BE4A-F7020EB98EEF}" type="CATEGORYNAME">
                      <a:rPr lang="en-US" sz="2000"/>
                      <a:pPr>
                        <a:defRPr sz="1330" b="1" i="0" u="none" strike="noStrike" kern="1200" baseline="0">
                          <a:solidFill>
                            <a:schemeClr val="lt1"/>
                          </a:solidFill>
                          <a:latin typeface="+mn-lt"/>
                          <a:ea typeface="+mn-ea"/>
                          <a:cs typeface="+mn-cs"/>
                        </a:defRPr>
                      </a:pPr>
                      <a:t>[CATEGORY NAME]</a:t>
                    </a:fld>
                    <a:r>
                      <a:rPr lang="en-US" sz="2000" baseline="0" dirty="0"/>
                      <a:t>
</a:t>
                    </a:r>
                    <a:fld id="{DB9893DC-50DF-994A-8461-873D9999B863}" type="PERCENTAGE">
                      <a:rPr lang="en-US" sz="2000" baseline="0"/>
                      <a:pPr>
                        <a:defRPr sz="1330" b="1" i="0" u="none" strike="noStrike" kern="1200" baseline="0">
                          <a:solidFill>
                            <a:schemeClr val="lt1"/>
                          </a:solidFill>
                          <a:latin typeface="+mn-lt"/>
                          <a:ea typeface="+mn-ea"/>
                          <a:cs typeface="+mn-cs"/>
                        </a:defRPr>
                      </a:pPr>
                      <a:t>[PERCENTAGE]</a:t>
                    </a:fld>
                    <a:endParaRPr lang="en-US" sz="2000"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3-73BB-9E49-A005-A730F1BBA9D9}"/>
                </c:ext>
              </c:extLst>
            </c:dLbl>
            <c:dLbl>
              <c:idx val="2"/>
              <c:tx>
                <c:rich>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fld id="{2888D3B7-12F1-E24F-9EA1-2CA9D910FA1B}" type="CATEGORYNAME">
                      <a:rPr lang="en-US" smtClean="0"/>
                      <a:pPr>
                        <a:defRPr sz="2000" b="1" i="0" u="none" strike="noStrike" kern="1200" baseline="0">
                          <a:solidFill>
                            <a:schemeClr val="lt1"/>
                          </a:solidFill>
                          <a:latin typeface="+mn-lt"/>
                          <a:ea typeface="+mn-ea"/>
                          <a:cs typeface="+mn-cs"/>
                        </a:defRPr>
                      </a:pPr>
                      <a:t>[CATEGORY NAME]</a:t>
                    </a:fld>
                    <a:r>
                      <a:rPr lang="en-US" dirty="0"/>
                      <a:t>/other</a:t>
                    </a:r>
                    <a:r>
                      <a:rPr lang="en-US" baseline="0" dirty="0"/>
                      <a:t>
</a:t>
                    </a:r>
                    <a:fld id="{A524A14D-F058-D54A-A219-88620E6EE52E}" type="PERCENTAGE">
                      <a:rPr lang="en-US" baseline="0" dirty="0"/>
                      <a:pPr>
                        <a:defRPr sz="2000" b="1" i="0" u="none" strike="noStrike" kern="1200" baseline="0">
                          <a:solidFill>
                            <a:schemeClr val="lt1"/>
                          </a:solidFill>
                          <a:latin typeface="+mn-lt"/>
                          <a:ea typeface="+mn-ea"/>
                          <a:cs typeface="+mn-cs"/>
                        </a:defRPr>
                      </a:pPr>
                      <a:t>[PERCENTAGE]</a:t>
                    </a:fld>
                    <a:endParaRPr lang="en-US" baseline="0"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dLblPos val="ct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73BB-9E49-A005-A730F1BBA9D9}"/>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Sheet1!$A$2:$A$5</c:f>
              <c:strCache>
                <c:ptCount val="3"/>
                <c:pt idx="0">
                  <c:v>Not in support</c:v>
                </c:pt>
                <c:pt idx="1">
                  <c:v>In support</c:v>
                </c:pt>
                <c:pt idx="2">
                  <c:v>unsure </c:v>
                </c:pt>
              </c:strCache>
            </c:strRef>
          </c:cat>
          <c:val>
            <c:numRef>
              <c:f>Sheet1!$B$2:$B$5</c:f>
              <c:numCache>
                <c:formatCode>General</c:formatCode>
                <c:ptCount val="4"/>
                <c:pt idx="0">
                  <c:v>32</c:v>
                </c:pt>
                <c:pt idx="1">
                  <c:v>62</c:v>
                </c:pt>
                <c:pt idx="2">
                  <c:v>6</c:v>
                </c:pt>
              </c:numCache>
            </c:numRef>
          </c:val>
          <c:extLst>
            <c:ext xmlns:c16="http://schemas.microsoft.com/office/drawing/2014/chart" uri="{C3380CC4-5D6E-409C-BE32-E72D297353CC}">
              <c16:uniqueId val="{00000000-73BB-9E49-A005-A730F1BBA9D9}"/>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entury Gothic"/>
                <a:ea typeface="Century Gothic"/>
                <a:cs typeface="Century Gothic"/>
                <a:sym typeface="Century Gothic"/>
              </a:rPr>
              <a:t>‹#›</a:t>
            </a:fld>
            <a:endParaRPr b="0" i="0" sz="1200" u="none" cap="none" strike="noStrike">
              <a:solidFill>
                <a:schemeClr val="dk1"/>
              </a:solidFill>
              <a:latin typeface="Century Gothic"/>
              <a:ea typeface="Century Gothic"/>
              <a:cs typeface="Century Gothic"/>
              <a:sym typeface="Century Gothic"/>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Motion 3: To hold the World Convention of Narcotics Anonymous (WCNA) every 5 years, beginning in 2028. The location to be determined by the World Board based on fiscal and geographic considerations that lend themselves to, at minimum, a revenue neutral event. (The specific changes to the WCNA Guidelines in GWSNA are shown in Addendum C.)</a:t>
            </a:r>
            <a:endParaRPr/>
          </a:p>
          <a:p>
            <a:pPr indent="0" lvl="0" marL="0" rtl="0" algn="l">
              <a:spcBef>
                <a:spcPts val="0"/>
              </a:spcBef>
              <a:spcAft>
                <a:spcPts val="0"/>
              </a:spcAft>
              <a:buNone/>
            </a:pPr>
            <a:r>
              <a:rPr lang="en-US"/>
              <a:t>Maker: World Board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54" name="Google Shape;154;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Intent: To have guidelines for the World Convention (WCNA) that reflect the changing nature of large events worldwide and support the prudent use of Fellowship resources.</a:t>
            </a:r>
            <a:endParaRPr/>
          </a:p>
          <a:p>
            <a:pPr indent="0" lvl="0" marL="0" rtl="0" algn="l">
              <a:spcBef>
                <a:spcPts val="0"/>
              </a:spcBef>
              <a:spcAft>
                <a:spcPts val="0"/>
              </a:spcAft>
              <a:buNone/>
            </a:pPr>
            <a:r>
              <a:rPr lang="en-US"/>
              <a:t>Policy Affected: The policy offered in Addendum C will replace the current WCNA guidelines in GWSNA (pages 46–48) shown in Addendum 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pause for discussion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2" name="Google Shape;1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With the exception of WCNA 32 in San Antonio, the trend for conventions held in North America was positive. Both WCNA 34 and 35 had good attendance and modest profits. The magic of WCNA 37 (Orlando), in 2018, was outstanding. That convention saw more than 21,000 in attendance and a substantial income of over a million dollars. This was largely due to the beneficial contract for meeting space and the level of attendance.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Prior to the global pandemic in 2020, WCNA 38 was planned to be held in Melbourne, Australia. After the global shutdown, travel and health concerns from COVID, entwined with the strain on financial and human resources of NA World Services, made canceling the convention the most responsible 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response to unstable circumstances, the 2023 WSC approved a motion offered by the World Board to suspend the WCNA rotation policy after 2024, to allow time to research and determine what is possible and practical moving forward with the World Convention.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more information on the history of WCNA please go to na.org/wcna.</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2" name="Google Shape;1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US"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Many factors brought the World Board to their decision to offer Motion 3: Overall expenses, market trends, costs and complexities of international travel, global political and economic climates,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proposed guidelines delegate more of the rotation and location decision-making responsibility to the World Board simply because so much is unknown—inside and outside of NA. The conference industry as a whole is changing; our members’ behavior is changing; and there is no way to predict what the landscape will look like years in the future.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read the essay in the CAR for more insights.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1" name="Google Shape;1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entury Gothic"/>
              <a:buNone/>
            </a:pPr>
            <a:fld id="{00000000-1234-1234-1234-123412341234}" type="slidenum">
              <a:rPr b="0" i="0" lang="en-US" sz="1200" u="none" cap="none" strike="noStrike">
                <a:solidFill>
                  <a:srgbClr val="000000"/>
                </a:solidFill>
                <a:latin typeface="Century Gothic"/>
                <a:ea typeface="Century Gothic"/>
                <a:cs typeface="Century Gothic"/>
                <a:sym typeface="Century Gothic"/>
              </a:rPr>
              <a:t>‹#›</a:t>
            </a:fld>
            <a:endParaRPr b="0" i="0" sz="1200" u="none" cap="none" strike="noStrike">
              <a:solidFill>
                <a:srgbClr val="000000"/>
              </a:solidFill>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Motion 4: To direct the World Board to create a project plan for consideration at WSC 2029 to research and explore the opportunities and obstacles of providing booklength pieces of literature to the incarcerated, on tablets, in addition to the IPs and audio version of the Fifth Edition Basic Text that already exist on inmate tablets.</a:t>
            </a:r>
            <a:endParaRPr/>
          </a:p>
          <a:p>
            <a:pPr indent="0" lvl="0" marL="0" rtl="0" algn="l">
              <a:spcBef>
                <a:spcPts val="0"/>
              </a:spcBef>
              <a:spcAft>
                <a:spcPts val="0"/>
              </a:spcAft>
              <a:buNone/>
            </a:pPr>
            <a:r>
              <a:rPr lang="en-US"/>
              <a:t>Maker: Arizona Region</a:t>
            </a:r>
            <a:endParaRPr/>
          </a:p>
          <a:p>
            <a:pPr indent="0" lvl="0" marL="0" rtl="0" algn="l">
              <a:spcBef>
                <a:spcPts val="0"/>
              </a:spcBef>
              <a:spcAft>
                <a:spcPts val="0"/>
              </a:spcAft>
              <a:buNone/>
            </a:pPr>
            <a:r>
              <a:rPr lang="en-US"/>
              <a:t>Co-makers: Florida, Ohio, Northern California, Southern California, Sweden, UK, Utah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9" name="Google Shape;18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Intent: To give the Conference and Fellowship the ability to meaningfully discuss the opportunities and obstacles of making booklength pieces of literature available to the incarcerated on tablets. </a:t>
            </a:r>
            <a:endParaRPr/>
          </a:p>
          <a:p>
            <a:pPr indent="0" lvl="0" marL="0" rtl="0" algn="l">
              <a:spcBef>
                <a:spcPts val="0"/>
              </a:spcBef>
              <a:spcAft>
                <a:spcPts val="0"/>
              </a:spcAft>
              <a:buNone/>
            </a:pPr>
            <a:r>
              <a:rPr lang="en-US"/>
              <a:t>Financial Impact: There is minimal cost in creating a project plan. The cost to NAWS would be in the project itself if the WSC were to adopt and prioritize the plan.</a:t>
            </a:r>
            <a:endParaRPr/>
          </a:p>
          <a:p>
            <a:pPr indent="0" lvl="0" marL="0" rtl="0" algn="l">
              <a:spcBef>
                <a:spcPts val="0"/>
              </a:spcBef>
              <a:spcAft>
                <a:spcPts val="0"/>
              </a:spcAft>
              <a:buNone/>
            </a:pPr>
            <a:r>
              <a:rPr lang="en-US"/>
              <a:t>Policy Affected: None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7" name="Google Shape;19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Rationale by Region: Narcotics Anonymous exists to carry a message of hope and freedom to every addict seeking recovery, including our members behind the walls. As correctional systems increasingly transition from physical books to secure digital tablets, many incarcerated addicts are being cut off from booklength NA literature such as Just for Today, It Works: How and Why, and Living Clean. Without action, this shift threatens to limit access to the foundation of our message for some of our most isolated members. ...</a:t>
            </a:r>
            <a:endParaRPr/>
          </a:p>
        </p:txBody>
      </p:sp>
      <p:sp>
        <p:nvSpPr>
          <p:cNvPr id="205" name="Google Shape;20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Approving this motion would allow the World Board to develop a project plan exploring practical, principled ways to make our Fellowship’s booklength literature available through prison tablet sys-tems. This plan would examine logistical, legal, financial, and Fellowship-related issues, ensuring that any approach upholds the principles of self-support and preserves the integrity of NA’s intellectual property, as outlined in the Fellowship Intellectual Property Trust (FIPT).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Many incarcerated members already face disparities in literature access, depending on facility pol¬icies and geography. ...</a:t>
            </a:r>
            <a:endParaRPr/>
          </a:p>
        </p:txBody>
      </p:sp>
      <p:sp>
        <p:nvSpPr>
          <p:cNvPr id="213" name="Google Shape;21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Exploring digital options would help the Fellowship respond to these inequities while adapting to a changing environment. It also presents an opportunity to strengthen our trusted servant relationships with correctional institutions, ensuring that NA literature remains accessible to those with limited financial resources.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By supporting this motion, the World Service Conference would affirm our commitment to carrying the message to all addicts, regardless of circumstance, and empower the World Board to be proactive, bringing back informed options for Fellowship review and approval.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1" name="Google Shape;22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World Board Response: The World Board shares the maker’s commitment to ensuring that all addicts—including those who are incarcerated—have access to NA literature and the message of recovery. We recognize the shift from printed books to digital tablets in correctional systems offers both opportunities and challenges.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believe this motion is unnecessary, as NA World Services is already engaged in ongoing efforts to make literature accessible in correctional facilities while upholding self-sup¬port and the integrity of the Fellowship Intellectual Property Trust (FIPT). We currently work with vendors and departments to provide, at no cost, materials already available on na.org.  ...</a:t>
            </a:r>
            <a:endParaRPr/>
          </a:p>
        </p:txBody>
      </p:sp>
      <p:sp>
        <p:nvSpPr>
          <p:cNvPr id="229" name="Google Shape;22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400"/>
              <a:t>Please keep in mind, this PowerPoint only covers the main points of the CAR. We encourage all members to read the CAR itself. Please visit na.org/conference for the complete 2026 CAR, the other PowerPoints, and other conference materials. The CAR Survey and discussion question input forms are posted at na.org/surveys. </a:t>
            </a:r>
            <a:endParaRPr/>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Basic Text is available in twelve languages in audio, and IPs, booklets, and translated materials are accessible in 61 languages. An Introductory Guide to NA—with ten IPs and the Steps chapter from the Basic Text—is soon to be avail¬able in English and Spanish audio.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Providing full-length books on tablets is not a simple solution. Correctional environments vary widely; many still require physical books. We do not contract with for-profit tablet companies that would charge for materials we provide for free. Our focus remains on accessibility, not commercialization. ...</a:t>
            </a:r>
            <a:endParaRPr/>
          </a:p>
        </p:txBody>
      </p:sp>
      <p:sp>
        <p:nvSpPr>
          <p:cNvPr id="237" name="Google Shape;23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 is important to recognize that NA World Services remains largely funded through literature sales, a considerable amount of which comes from initiatives to help incarcerated addicts. We make many resources freely available because we believe deeply in our mission; we must also ensure the sustainability of the services that allow us to carry that message worldwide.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once offered PDFs of major titles online, but massive unauthorized distribution forced their removal. Audio materials, especially in Spanish, are now the most frequently accessed resources on inmate tablets. This has guided our recent recording projects. ...</a:t>
            </a:r>
            <a:endParaRPr/>
          </a:p>
        </p:txBody>
      </p:sp>
      <p:sp>
        <p:nvSpPr>
          <p:cNvPr id="245" name="Google Shape;24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has been our practice for more than two decades, NAWS continues to provide free literature to incarcerated members upon request and offers a Basic Text after continued contact. We also recognize the importance of H&amp;I efforts to carry meetings into facilities as well as reentry support, including helping members who receive addiction medication to feel welcome in NA.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While digital tools will continue to evolve, our balanced approach—combining technology, human connection, and financial responsibility—remains the most effective way to carry our message. The motion’s intent aligns with work already in progress at NA World Services.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pause for discussion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3" name="Google Shape;25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Motion 5: To direct the World Board, to implement artificial intelligence (AI) interpretation solutions for WSC meetings (both in-person and virtual) to replace the current human live language interpretation.</a:t>
            </a:r>
            <a:endParaRPr/>
          </a:p>
          <a:p>
            <a:pPr indent="0" lvl="0" marL="0" rtl="0" algn="l">
              <a:spcBef>
                <a:spcPts val="0"/>
              </a:spcBef>
              <a:spcAft>
                <a:spcPts val="0"/>
              </a:spcAft>
              <a:buNone/>
            </a:pPr>
            <a:r>
              <a:rPr lang="en-US"/>
              <a:t>Maker: South Florida Region</a:t>
            </a:r>
            <a:endParaRPr/>
          </a:p>
          <a:p>
            <a:pPr indent="0" lvl="0" marL="0" rtl="0" algn="l">
              <a:spcBef>
                <a:spcPts val="0"/>
              </a:spcBef>
              <a:spcAft>
                <a:spcPts val="0"/>
              </a:spcAft>
              <a:buNone/>
            </a:pPr>
            <a:r>
              <a:rPr lang="en-US"/>
              <a:t>Co-makers: Iran, UK, Nepal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62" name="Google Shape;262;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Intent: To eliminate language barriers, ensuring that all voices are heard globally, enhancing our communication and time efficiency during business meetings. This initiative also aims to reduce the risk of human interpretation errors and potential absences during our sessions. </a:t>
            </a:r>
            <a:endParaRPr/>
          </a:p>
          <a:p>
            <a:pPr indent="0" lvl="0" marL="0" rtl="0" algn="l">
              <a:spcBef>
                <a:spcPts val="0"/>
              </a:spcBef>
              <a:spcAft>
                <a:spcPts val="0"/>
              </a:spcAft>
              <a:buNone/>
            </a:pPr>
            <a:r>
              <a:rPr lang="en-US"/>
              <a:t>Financial Impact: The financial impact of implementing this technology is expected to be significant but has not yet been determined pending further analysis. </a:t>
            </a:r>
            <a:endParaRPr/>
          </a:p>
          <a:p>
            <a:pPr indent="0" lvl="0" marL="0" rtl="0" algn="l">
              <a:spcBef>
                <a:spcPts val="0"/>
              </a:spcBef>
              <a:spcAft>
                <a:spcPts val="0"/>
              </a:spcAft>
              <a:buNone/>
            </a:pPr>
            <a:r>
              <a:rPr lang="en-US"/>
              <a:t>Policy Affected: None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70" name="Google Shape;270;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Rationale by Region: We would like to provide further clarification regarding the intent of this initiative. Our objective is to empower RDs and ADs whose primary language is not English, enabling them to articulate their perspectives more effectively in their native language during direct discussions. This will reduce the reliance on interpreters. Additionally, this approach aligns with our second concept: the service structure will seek guidance and resources from the groups, including spiritual guidance, which we regard as a matter of conscience in this context.</a:t>
            </a:r>
            <a:endParaRPr/>
          </a:p>
        </p:txBody>
      </p:sp>
      <p:sp>
        <p:nvSpPr>
          <p:cNvPr id="278" name="Google Shape;278;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World Board Response: World Services shares the goal of improving communication and participation at the World Service Conference (WSC), especially for members whose first language is not English. Removing barriers to participation is something we deeply value.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this motion would limit the conference’s ability to adapt and make timely operational decisions. We support experimenting with new technologies to enhance accessibility and efficiency, but this motion mandates a specific tool—AI interpretation—to replace human interpreters. That replacement is the concern. ...</a:t>
            </a:r>
            <a:endParaRPr/>
          </a:p>
        </p:txBody>
      </p:sp>
      <p:sp>
        <p:nvSpPr>
          <p:cNvPr id="286" name="Google Shape;286;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Human interpreters, nearly always NA members, bring accuracy, cultural understanding, and a spiritual connection that technology cannot replicate. Replacing them would undermine effective communication at the WSC.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We’ve long held that WSC participants themselves are best positioned to test and decide on process changes, as noted in our 2023 CAR response: “Allowing participants to make decisions about the processes that affect the WSC meeting is significantly more nimble than making these types of changes through the CAR.” Given how quickly technology evolves, flexibility is more practical than a rigid policy. ...</a:t>
            </a:r>
            <a:endParaRPr/>
          </a:p>
        </p:txBody>
      </p:sp>
      <p:sp>
        <p:nvSpPr>
          <p:cNvPr id="294" name="Google Shape;29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AI tools could be explored as supplements—not replacements—in smaller settings or between con-ferences, but mandating them now, without trials or research, is premature. WSC interpreters do far more than translate—they convey recovery concepts, emotional tones, and cultural nuances vital to understanding. They also help participants between sessions, ensuring two-way communication that AI cannot yet provide.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Conference discussions sometimes include sensitive matters. AI-based systems pose potential pri¬vacy risks and lack the understanding of NA’s Traditions that human interpreters bring. ...</a:t>
            </a:r>
            <a:endParaRPr/>
          </a:p>
        </p:txBody>
      </p:sp>
      <p:sp>
        <p:nvSpPr>
          <p:cNvPr id="302" name="Google Shape;302;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Current tech¬nology also struggles with accuracy, speed, and context—especially with our specialized recovery language.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World Board supports continued exploration of new tools to aid communication, but not as mandated substitutes for human interpreters. The WSC’s success depends on flexibility, inclusivity, and spiritual connection—not automation. We encourage ongoing experimentation and dialogue at the conference level as technology continues to evolve.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pause for discussion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0" name="Google Shape;31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400"/>
              <a:t>This PowerPoint covers the main parts of Conference Agenda Report that our delegates will be asked to carry your conscience on to the conference in 2026.</a:t>
            </a:r>
            <a:endParaRPr/>
          </a:p>
          <a:p>
            <a:pPr indent="0" lvl="0" marL="0" marR="0" rtl="0" algn="just">
              <a:spcBef>
                <a:spcPts val="0"/>
              </a:spcBef>
              <a:spcAft>
                <a:spcPts val="0"/>
              </a:spcAft>
              <a:buNone/>
            </a:pPr>
            <a:r>
              <a:t/>
            </a:r>
            <a:endParaRPr sz="1400"/>
          </a:p>
          <a:p>
            <a:pPr indent="0" lvl="0" marL="0" marR="0" rtl="0" algn="just">
              <a:spcBef>
                <a:spcPts val="0"/>
              </a:spcBef>
              <a:spcAft>
                <a:spcPts val="0"/>
              </a:spcAft>
              <a:buNone/>
            </a:pPr>
            <a:r>
              <a:rPr lang="en-US" sz="1400"/>
              <a:t>Contained in the CAR are the three World Board motions—one to approve the IP #21 revision “Staying Clean in Isolation,” one to adopt the collaboratively created NAWS Strategic Plan, and one to change the guidelines for the World Convention. There are also two regional motions, one regarding booklength pieces of literature on inmate tablets and one about using AI interpretation during WSC meetings. There is a survey that helps the conference set priorities for recovery literature, service material, and Issue Discussion Topics. There are also opportunities for members to provide input on discussion questions on two topics: Gender-neutral and Inclusive Language and DRT/MAT: Helping Members Take Root.</a:t>
            </a:r>
            <a:endParaRPr/>
          </a:p>
          <a:p>
            <a:pPr indent="0" lvl="0" marL="0" marR="0" rtl="0" algn="just">
              <a:spcBef>
                <a:spcPts val="0"/>
              </a:spcBef>
              <a:spcAft>
                <a:spcPts val="0"/>
              </a:spcAft>
              <a:buNone/>
            </a:pPr>
            <a:r>
              <a:t/>
            </a:r>
            <a:endParaRPr sz="1400"/>
          </a:p>
          <a:p>
            <a:pPr indent="0" lvl="0" marL="0" marR="0" rtl="0" algn="just">
              <a:spcBef>
                <a:spcPts val="0"/>
              </a:spcBef>
              <a:spcAft>
                <a:spcPts val="0"/>
              </a:spcAft>
              <a:buNone/>
            </a:pPr>
            <a:r>
              <a:t/>
            </a:r>
            <a:endParaRPr sz="1200"/>
          </a:p>
        </p:txBody>
      </p:sp>
      <p:sp>
        <p:nvSpPr>
          <p:cNvPr id="101" name="Google Shape;101;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1400"/>
              <a:t>Gender-Neutral Language in NA Literature and DRT/MAT are the two topics with discussion questions included in this CAR. If you are discussing these questions in your workshop, please note that this is a discussion, not a decision -  you don’t need to come to an agreement. It’s an opportunity to hear each other and gather your thoughts for the input form, which you can find at na.org/survey.</a:t>
            </a:r>
            <a:endParaRPr/>
          </a:p>
        </p:txBody>
      </p:sp>
      <p:sp>
        <p:nvSpPr>
          <p:cNvPr id="319" name="Google Shape;31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Gender-neutral language has most recently been on the Fellowship’s radar for two conference cycles. A motion addressing this topic appeared in the 2020 CAR but was not taken up at WSC 2020 due to limitations imposed by the pandemic. In 2023, the WSC passed Motion 14: “To direct the World Board to create a project plan for consideration at the next WSC to investigate changes and/or additional wording to NA literature from gender specific language to gender neutral and inclusive language.”</a:t>
            </a:r>
            <a:endParaRPr/>
          </a:p>
        </p:txBody>
      </p:sp>
      <p:sp>
        <p:nvSpPr>
          <p:cNvPr id="326" name="Google Shape;326;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Gender-neutral language in NA literature was also selected as an Issue Discussion Topic by the 2023 WSC, and we have had a survey posted throughout the cycle. Over 5,500 responded, and it is clear that many have strong feelings about this issue. 50 percent said they believed that changing the wording of NA literature to be gender inclusive would have a positive effect. About 45 percent did not support changing the literature.</a:t>
            </a:r>
            <a:endParaRPr/>
          </a:p>
        </p:txBody>
      </p:sp>
      <p:sp>
        <p:nvSpPr>
          <p:cNvPr id="336" name="Google Shape;336;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It’s worth noting that there was a lot of input from Russia, where current laws and political pressures have made issues related to gender and identity particularly fraught. In some respects, the responses from Russia may be related to or influenced by a different set of issues than the type of changes we are dealing with related to NA literature. Setting aside Russian responses, the balance shifts to 62% in support of gender-neutral changes to NA literature and 32% against. In a Fellowship as diverse and international as NA, making collective decisions can be challenging. The World Board hopes that clarifying the exact nature of the changes being considered and continuing the conversation about the issues will help us build consensus as a Fellowship. The 2026 Conference Report will include a compilation of the survey data on this Issue Discussion Topic.</a:t>
            </a:r>
            <a:endParaRPr/>
          </a:p>
        </p:txBody>
      </p:sp>
      <p:sp>
        <p:nvSpPr>
          <p:cNvPr id="345" name="Google Shape;345;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3" name="Google Shape;35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When we talk about gender-neutral language, we are really discussing three separate things: the words we use to describe our members and potential members, the words we use to describe God, and the words of our Steps and Traditions. These three things should not be treated as a single question but addressed individually, as they impact NA’s literature differently and, in the case of the Steps and Traditions, require a different revision process. For WSC 2026 as a starting point, the board intends to focus just on the language used to describe our members and potential members. The board will offer a project plan on this topic, as directed by Motion 14. While the 2025 Interim WSC decided that initiatives for new or revised recovery literature, service material, or IDTs were to be submitted via the CAR Survey rather than through motions, the project plan called for in Motion 14 asks for a project to investigate changes, not to do any immediate revisions; therefore it does not fit into one of those categories and will have its own project plan.</a:t>
            </a:r>
            <a:endParaRPr/>
          </a:p>
        </p:txBody>
      </p:sp>
      <p:sp>
        <p:nvSpPr>
          <p:cNvPr id="354" name="Google Shape;354;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Some of the input not in support of making NA literature gender-neutral seemed to reflect some misunderstanding of what gender-neutral language actually means for our literature. A clear example can be seen in the first paragraph of IP #7, Am I An Addict?, which states “Very simply, an addict is a person whose life is controlled by drugs.” This differs from the wording in “Who Is An Addict” in the Little White Book, commonly read at meetings, which reads, “Very simply, an addict is a man or woman whose life is controlled by drugs.” </a:t>
            </a:r>
            <a:endParaRPr/>
          </a:p>
        </p:txBody>
      </p:sp>
      <p:sp>
        <p:nvSpPr>
          <p:cNvPr id="363" name="Google Shape;36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difference between “a man or woman” and “a person” may seem insignificant to many of us. Yet for some addicts, it makes all the difference. Gender-neutral language smooths the path for identification in ways most members may not even notice. In fact, many are unaware that new NA literature has been written to be more gender neutral since 2012, with the publication of Living Clean.</a:t>
            </a:r>
            <a:endParaRPr/>
          </a:p>
        </p:txBody>
      </p:sp>
      <p:sp>
        <p:nvSpPr>
          <p:cNvPr id="375" name="Google Shape;37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 name="Google Shape;38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some members, the idea of altering our Basic Text may raise concerns that NA might lose some of its time-honored strength. These members worry about setting a precedent of revising literature any time someone dislikes how it is phrased. The prevailing view of the members who gave input opposed to changing the language was essentially “If it ain’t broke, don’t fix it.”</a:t>
            </a:r>
            <a:endParaRPr/>
          </a:p>
        </p:txBody>
      </p:sp>
      <p:sp>
        <p:nvSpPr>
          <p:cNvPr id="383" name="Google Shape;38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However, while the language of NA may not be “broken,” the simple truth is that it isn’t working for everyone. World Services hears more and more from members who feel excluded by the gendered language in our literature—especially the group readings, which are many addicts’ first exposure to what NA is all about. What’s more, a survey of members cannot capture the voice of the most vital population: suffering addicts who went to their first NA meeting, felt they didn’t belong, and never came back. The 2024 Membership Survey indicates that members perceive their first NA meeting as very important. When asked what influenced them to stay in NA, 83 percent of reported identification as a key component. We cannot discount those potential members who are missing from the conversation. </a:t>
            </a:r>
            <a:endParaRPr/>
          </a:p>
        </p:txBody>
      </p:sp>
      <p:sp>
        <p:nvSpPr>
          <p:cNvPr id="392" name="Google Shape;392;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Looking at our history, we find that the Basic Text has been revised before for this exact reason: to expand the circle of addicts who feel welcome as members. The original chapter “How It Works” stated that “The only way to keep from getting or continuing a habit is not to take that first fix, pill, or drink.” As our Fellowship evolved and grew, some addicts spoke up. They didn’t relate to “that first fix, pill, or drink” because their using took some other form. It was clear that more inclusive language was needed to welcome more addicts into our Fellowship. The 1986 World Service Conference passed a motion to revise the Basic Text language to read, “The only way to keep from returning to active addiction is not to take that first drug.”</a:t>
            </a:r>
            <a:endParaRPr/>
          </a:p>
        </p:txBody>
      </p:sp>
      <p:sp>
        <p:nvSpPr>
          <p:cNvPr id="400" name="Google Shape;400;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 name="Google Shape;10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t/>
            </a:r>
            <a:endParaRPr sz="1400"/>
          </a:p>
          <a:p>
            <a:pPr indent="0" lvl="0" marL="0" marR="0" rtl="0" algn="just">
              <a:spcBef>
                <a:spcPts val="0"/>
              </a:spcBef>
              <a:spcAft>
                <a:spcPts val="0"/>
              </a:spcAft>
              <a:buNone/>
            </a:pPr>
            <a:r>
              <a:t/>
            </a:r>
            <a:endParaRPr sz="1200"/>
          </a:p>
        </p:txBody>
      </p:sp>
      <p:sp>
        <p:nvSpPr>
          <p:cNvPr id="108" name="Google Shape;10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With this simple change, the sentence carries as much weight as it ever did. Nothing was lost, while for those who could not identify with the specific words “fix, pill, or drink,” a sense of acceptance and belonging was gained. A majority of survey respondents seem to believe that changing “a society of men and women” to “a society of people” and so forth could have the same effect.</a:t>
            </a:r>
            <a:endParaRPr/>
          </a:p>
        </p:txBody>
      </p:sp>
      <p:sp>
        <p:nvSpPr>
          <p:cNvPr id="408" name="Google Shape;408;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Discussion Icebreaker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[Facilitator, if you already did this ice breaker before the other set of discussion questions, you could choose to take time here to call on some people who didn’t get a chance to share before or skip the ice breaker for this session.]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Because so many of the discussions we are having this cycle are asking us to consider the experience of those coming into Narcotics Anonymous and trying to decide whether this is home, before we discuss the questions in the CAR we want to take a few minutes to consider some of the ways in which we each may have felt “terminally unique” when we came in. Think back to when you were new: What were some of the ways you felt different or unique or like an outsider? What helped you recognize that NA was where you belonged?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I’ll start: [Facilitator, share your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Who else wants to share?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18" name="Google Shape;418;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Discussion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WSC 2026, conference participants will spend time discussing this issue. To help inform the discussion, please spend some time at your CAR workshop discussing this question, and provide us with your feedback by April 1st 2026 at na.org/surveys.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the purposes of these questions, we intend to focus on gender neutral language in NA literature as described in the CAR essay—changes in the language that describes people (members and potential members) not language that describes a Higher Power. These changes in wording—from “men and women” to “people,” for instance—don’t change the meaning of the message in our literature; they allow more people to identify with it. Issues of the wording of our Steps and Traditions are for a future discussion.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Given that we all want to provide a safe, welcoming inclusive Fellowship where every¬one can recover (regardless of . . . ), are we willing to explore these types of changes in our literature in order to carry the message more effectively? If not, why not?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Remember, this is a discussion, not a decision—you don’t need to come to agreement. It’s an opportunity to hear each other and to gather your thoughts for the input form.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29" name="Google Shape;429;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we consider Our Common Welfare, we realize our future depends on making sure our message is clear and the doors to Narcotics Anonymous are open to all addicts. Who comes to NA, how they find us, and whether they stay is important to all of us. The Issue Discussion Topic (IDT) “Helping Members Take Root” asked about what happens after addicts come through our doors, and how we can help people “stick and stay”— make the decision to become members of Narcotics Anonymous.</a:t>
            </a:r>
            <a:endParaRPr/>
          </a:p>
        </p:txBody>
      </p:sp>
      <p:sp>
        <p:nvSpPr>
          <p:cNvPr id="439" name="Google Shape;439;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5" name="Google Shape;445;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 WCNA 38, the professionals at our PR sessions were frank about their reservations referring addicts to NA because addicts being treated with medication for addiction had experienced a hostile or unwelcoming atmosphere at NA meetings. And numerous members said that in our program of total honesty, they were advised not to share about the medications they were prescribed (and in some cases, legally mandated) to take. In too many places, we are not providing that vital welcome or a consistent message of hope. And we may be creating an atmosphere where addicts are afraid to tell the truth.</a:t>
            </a:r>
            <a:endParaRPr/>
          </a:p>
        </p:txBody>
      </p:sp>
      <p:sp>
        <p:nvSpPr>
          <p:cNvPr id="446" name="Google Shape;446;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2" name="Google Shape;452;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How can we help addicts coming in the door to stay long enough to want what we have? How can we help addicts seeking recovery—who may be hearing a very different message from professionals than they hear in NA—to choose our way of life? And can we make NA a welcoming environment for those addicts without compromising our integrity or our message?</a:t>
            </a:r>
            <a:endParaRPr/>
          </a:p>
        </p:txBody>
      </p:sp>
      <p:sp>
        <p:nvSpPr>
          <p:cNvPr id="453" name="Google Shape;453;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Thinking about how we survive such a significant difference drives us to our spiritual principles. And that begins with admission and surrender.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do have consensus that abstinence is central to the NA program and to our message.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But there is not consensus among members on what exactly constitutes abstinence. Many of us have experience with needing medication in recovery for various reasons: These issues are addressed in the booklet In Times of Illness, and in IP #30, Mental Health in Recovery. Although many of us consider medication to treat the disease of addiction an entirely separate category, as these medications change—no longer simply opioids or opiate blockers—it is increasingly difficult to find a line between one kind of medication and another.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continues to be the case that we believe in abstinence, but members define and experience it differently, and what constitutes abstinence ultimately rests with the recovering addict, in communication with a sponsor and their Higher Power.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While this may be surprising to many of us, the surrender to this current reality brings freedom. Admitting that we’re not getting closer to consensus frees us to approach this conversation differently. The diversity of perspectives on the topic of abstinence speaks to the diversity of approaches to recovery within our program. What we all know is that the process works, and that we can trust the process to bring us to the truth, even if it takes a long time. But trusting the process is not a small task when we feel that the integrity of our group or our message is in question.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1" name="Google Shape;461;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description of our symbol in the Basic Text, we are told, “The outer circle denotes a universal and total program that has room within it for all manifestations of the recovering person.” Today, our vital and diverse program bears that out. Our differences of opinion and practice are great, yet we continue to recover together in 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Our message is hope and the promise of freedom. We understand that, for many of us, total abstinence is not our first goal when we come in the door.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In the words of one member, “Some of us circle the airport a long time before we come in for a landing.” Membership requires only a desire to stop using, and we don’t have classes of members. It is not our job to determine what someone takes or what their relationship to it is. It is our job to help the member answer that themselves, with guidance from their sponsor and Higher Power.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We are forever nonprofessional, and as an organization, we opt out of the conversation happening in the field of addiction treatment. We understand that treatment is almost always about the transition from active addiction to some form of recovery. NA’s approach doesn’t end with stability, but in so many ways begins here. Our approach does not change. We are addicts seeking recovery together, and what we offer is a spiritual path in fellowship with others.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69" name="Google Shape;469;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Narcotics Anonymous is a spiritual program, a Fellowship of people, a program of action. It is not science, although we are grateful for those researchers who reflect us back to ourselves through their lens.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Our message is attractive enough that many ultimately want to be clean. Chasing them away before they get the message or after they have a tentative sense of membership is deadly. One elder member shared, “We’re treating [people on addiction medication] like [some early members of] AA treated us!” Stigmatizing members doesn’t get people clean, and it doesn’t change the thinking of treatment professionals. It just makes it harder for the message to get through.</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77" name="Google Shape;477;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spiritual work of the program is its own progression. If we dig into the work, we will want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 be clean. Our task is to trust that the work will get members where they need to be. We can see where these conversations bring us to the Traditions, but perhaps the answers ultimately rest in the Steps. We can widen this conversation beyond a question of right or wrong and instead ask how we can invite people to experience membership in NA?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want to hold space for that addict: to stay long enough to understand what abstinence is for them, and to be courageous enough to choose that for themselves—whether it takes them a day or a decade to get there. We know this when addicts are relapsing. We have a harder time being patient, it seems, when addicts are undergoing a medication-based treatment. Can we be so loving and embracing that people come to believe abstinence is possible for them?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85" name="Google Shape;48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First we will cover the World Board Motions, which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Motion 1—approve the revision of IP #21, Staying Clean in Isolation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Motion 2—adopt the collaboratively created 2026–2029 NAWS Strategic Plan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Motion 3—approve changes to the World Convention of NA guidelines.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5" name="Google Shape;115;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Our Basic Text tells us that we come to an understanding of the program for ourselves, and with our diverse understandings we peacefully coexist in the spirit of our First Tradition. Though there are many things we don’t agree on, we share a message, a purpose, a program, and a set of principles that guide us through deep waters. Learning to live together in unity—without unanimity—asks us to practice equanimity.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It’s time for us to change the conversation with the understanding that our members do not agree with one another about MAT. Focusing on what we agree on allows us to move forward.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1" name="Google Shape;491;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may find that NA communities address issues of service and celebration differently from one another, just as some sponsors regard medication differently from one another. And maybe that’s okay. Meanwhile, we can reconfirm our consensus and focus our energy on welcoming addicts and supporting them to the point where they can come to an understanding for themselves.</a:t>
            </a:r>
            <a:endParaRPr/>
          </a:p>
        </p:txBody>
      </p:sp>
      <p:sp>
        <p:nvSpPr>
          <p:cNvPr id="500" name="Google Shape;500;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process of asking how we help members take root in NA, this IDT confirmed something vital: Our roots are already deep and intertwined. When “all manifestations of the recovering person” come together in unity, our symbol tells us, “The greater the base, (as we grow in unity in numbers and in fellowship) the broader the sides of the pyramid, and the higher the point of freedom.” We are grateful, when there is so much polarization around us, to stand together with all our differences.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look forward to continuing this conversation to create a wider door, a broader base, and a greater understanding of how we grow from here. We begin with some questions seeking experience from local communities.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9" name="Google Shape;509;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[Facilitator, if you already did this icebreaker before the other set of discussion questions, you could choose to take time here to call on some people who didn’t get a chance to share before or skip the ice breaker for this session.]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Because so many of the discussions we are having this cycle are asking us to consider the experience of those coming into Narcotics Anonymous and trying to decide whether this is home, before we discuss the questions in the CAR we want to take a few minutes to consider some of the ways in which we each may have felt “terminally unique” when we came in. Think back to when you were new: What were some of the ways you felt different or unique or like an outsider? What helped you recognize that NA was where you belonged?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I’ll start: [Facilitator, share your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Who else wants to share?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5" name="Google Shape;51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Discussion Questions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WSC 2026, conference participants will spend time discussing this issue. To help inform the discussion, please spend some time at your CAR workshop discussing these questions, and provide us with your feedback by April 1st 2026 at na.org/surveys.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Remember, this is a discussion, not a decision—you don’t need to come to agreement. It’s an opportunity to hear each other and to gather your thoughts for the input form.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Does your group or area ask members whether they’re on MAT when they step up to celebrate or to serve? What do you do next?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PAUSE FOR DISCUSSION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Given our differences, how can we foster unity and respect each member’s recovery process? How do we get past our personal reservations and help newer members take root in our local communities if their process differs from our own?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PAUSE FOR DISCUSSION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6" name="Google Shape;526;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Answers to the CAR Survey and other input you forward to your delegate will help delegates launch the 2026–2029 NAWS Strategic Plan and begin framing the plan for the following cycle. There will be sessions at WSC 2026 to identify the factors we most need to address in the 2029–2032 plan, just as we did in 2023 to begin the process that resulted in the plan in this CAR.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CAR Survey will be posted a na.org/survey until 1 April. It helps guide the conference to make decisions about recovery literature, service material, and Issue Discussion Topics. Also on the survey page are input forms for the discussion questions in this CAR. As you discuss these questions, please remember this is a discussion not a decision.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35" name="Google Shape;535;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Since 2016, the World Service Conference has used a survey in the CAR to help guide participants in setting priorities for new and revised recovery literature and service material, and deciding what the Issue Discussion Topics (IDTs) for the upcoming conference cycle will be. The advantage of prioritizing in this way is that it allows the Fellowship and conference to think about all the ideas collectively next to each other.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the fifth time the survey has been included in the CAR, but it’s a new approach this time. The 2025 Interim WSC passed Motion 5 which included this text: “Instead of submitting motions for project plans to create specific pieces of service material, recovery literature, or IDTs for the 2026 Conference Agenda Report, conference participants will submit those ideas for possible inclusion in the 2026 CAR Survey.” The motion outlined a new, more collaborative process to create the CAR Survey. This is a trial for this conference cycle only.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4" name="Google Shape;544;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For the first time, any member was able to submit ideas for inclusion in the survey via an online form rather than by email. The conference decided to start with a clean slate as many members considered the lists in previous surveys too long.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board reviewed the more than 500 ideas submitted and combined similar ideas to create a shorter list of broader topics. For instance, there were six different pieces of input related to service material on Fellowship development. All of those ideas are captured in the survey entry “New service basics/service pamphlet: Fellowship Development. Ideas include best practices for outreach, what FD is, and guidelines for committees”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approach is in the spirit of consensus building, where you start with the broad ideas everyone can agree to and then develop specifics. Once the lists were compiled, conference participants went through two rounds of prioritization to create the shorter lists contained in the survey.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2" name="Google Shape;552;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0" name="Google Shape;560;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Most of the work of NA World Services is reasonably consistent from cycle to cycle—production, reporting, translations, shipping, sending literature to members and communities in need, PR web meetings, and so much more.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World Services also takes on projects that vary from cycle to cycle that are about accomplishing objectives described in the NAWS Strategic Plan (see Addendum B in the CAR). Project plans are included in the Conference Approval Track material that is posted 90 days before the WSC on the 3rd of February, 2026, and they are approved by the World Service Conference.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2016, the board has offered general project plans for recovery literature, service material, and Issue Discussion Topics without a specific focus. The CAR Survey results help guide the conference’s decisions about the focus for these projects.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61" name="Google Shape;561;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Every interested member is encouraged to fill out the survey, which is included in the CAR and posted on na.org/survey. Delegates should also fill out the survey with the conscience of their regions and zones. Choose up to two (2) items in each category. Please be aware that the online entries are randomized so the order will not be the same for you when you fill out the online survey as the order listed here. For that reason, the lists are numbered. The numbers don’t indicate importance—they are simply a way to quickly identify each item.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we each select priorities, ideally, we’re considering not just personal preferences or the preferences of our group or area, but what would benefit the wide world of NA. Sometimes that means thinking about underserved or underrepresented populations. If everyone simply prioritized their own interests, IPs for “young addicts” or those with “additional needs” might never have been published. Also, keep in mind that there may not be enough time to do everything that’s prioritized! There are always more needs than resources.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1" name="Google Shape;57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Motion 1: Approve the revised IP #21, Staying Clean in Isolation, contained in Addendum A, as Fellowship-approved recovery literature to replace the current IP #21 The Loner—Staying Clean in Isolation.</a:t>
            </a:r>
            <a:endParaRPr/>
          </a:p>
          <a:p>
            <a:pPr indent="0" lvl="0" marL="0" rtl="0" algn="l">
              <a:spcBef>
                <a:spcPts val="0"/>
              </a:spcBef>
              <a:spcAft>
                <a:spcPts val="0"/>
              </a:spcAft>
              <a:buNone/>
            </a:pPr>
            <a:r>
              <a:rPr lang="en-US"/>
              <a:t>Maker: World Board</a:t>
            </a:r>
            <a:endParaRPr/>
          </a:p>
          <a:p>
            <a:pPr indent="0" lvl="0" marL="0" rtl="0" algn="l">
              <a:spcBef>
                <a:spcPts val="0"/>
              </a:spcBef>
              <a:spcAft>
                <a:spcPts val="0"/>
              </a:spcAft>
              <a:buNone/>
            </a:pPr>
            <a:r>
              <a:rPr lang="en-US"/>
              <a:t>Intent: To update this IP originally approved in 1986 with current Fellowship experience.</a:t>
            </a:r>
            <a:endParaRPr/>
          </a:p>
          <a:p>
            <a:pPr indent="0" lvl="0" marL="0" rtl="0" algn="l">
              <a:spcBef>
                <a:spcPts val="0"/>
              </a:spcBef>
              <a:spcAft>
                <a:spcPts val="0"/>
              </a:spcAft>
              <a:buNone/>
            </a:pPr>
            <a:r>
              <a:rPr lang="en-US"/>
              <a:t>Financial Impact: None at this time.</a:t>
            </a:r>
            <a:endParaRPr/>
          </a:p>
          <a:p>
            <a:pPr indent="0" lvl="0" marL="0" rtl="0" algn="l">
              <a:spcBef>
                <a:spcPts val="0"/>
              </a:spcBef>
              <a:spcAft>
                <a:spcPts val="0"/>
              </a:spcAft>
              <a:buNone/>
            </a:pPr>
            <a:r>
              <a:rPr lang="en-US"/>
              <a:t>Policy affected: None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pause for discussion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2" name="Google Shape;12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8" name="Google Shape;578;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As a reminder, responses from members, and from regions and zones will be collected until the first of April, 2026. You can access the survey at na.org/survey or on the NA Meeting Search app.</a:t>
            </a:r>
            <a:endParaRPr/>
          </a:p>
        </p:txBody>
      </p:sp>
      <p:sp>
        <p:nvSpPr>
          <p:cNvPr id="579" name="Google Shape;579;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hope this PowerPoint has helped in your discussion of this material. Please note that there are four other PowerPoints that focus on the rest of the CAR. These resources, the CAR itself, and the online CAR survey are available online at na.org/conference.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welcome your questions and your feedback on the CAR, and all other issues, at worldboard@na.org.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86" name="Google Shape;586;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3b04782c8a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3b04782c8a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We hope this PowerPoint has helped in your discussion of this material. Please note that there are four other PowerPoints that focus on the rest of the CAR. These resources, the CAR itself, and the online CAR survey are available online at na.org/conference.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welcome your questions and your feedback on the CAR, and all other issues, at worldboard@na.org.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6" name="Google Shape;596;g3b04782c8a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b038ff9a6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b038ff9a6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g3b038ff9a6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Motion 2: To adopt the collaboratively created 2026–2029 NA World Services Strategic Plan contained in Addendum B. </a:t>
            </a:r>
            <a:endParaRPr/>
          </a:p>
          <a:p>
            <a:pPr indent="0" lvl="0" marL="0" rtl="0" algn="l">
              <a:spcBef>
                <a:spcPts val="0"/>
              </a:spcBef>
              <a:spcAft>
                <a:spcPts val="0"/>
              </a:spcAft>
              <a:buNone/>
            </a:pPr>
            <a:r>
              <a:rPr lang="en-US"/>
              <a:t>Maker: World Board</a:t>
            </a:r>
            <a:endParaRPr/>
          </a:p>
          <a:p>
            <a:pPr indent="0" lvl="0" marL="0" rtl="0" algn="l">
              <a:spcBef>
                <a:spcPts val="0"/>
              </a:spcBef>
              <a:spcAft>
                <a:spcPts val="0"/>
              </a:spcAft>
              <a:buNone/>
            </a:pPr>
            <a:r>
              <a:rPr lang="en-US"/>
              <a:t>Intent: To approve the results of the collaborative planning that began at WSC 2023 and continued with zonal and conference participant involvement throughout this cycle. </a:t>
            </a:r>
            <a:endParaRPr/>
          </a:p>
          <a:p>
            <a:pPr indent="0" lvl="0" marL="0" rtl="0" algn="l">
              <a:spcBef>
                <a:spcPts val="0"/>
              </a:spcBef>
              <a:spcAft>
                <a:spcPts val="0"/>
              </a:spcAft>
              <a:buNone/>
            </a:pPr>
            <a:r>
              <a:rPr lang="en-US"/>
              <a:t>Policy Affected: None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pause for discussion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8" name="Google Shape;13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Understanding the strategic plan means becoming familiar with the vocabulary. These are the components of the plan: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Key Results Areas are the major areas in which the service efforts are focused in order to realize A Vision for NA Service. These are the four pillars of the plan that are built together. They will change very little, if at all, from cycle to cycle.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Issues are the factors that conference participants collectively decided are most important to address this cycle.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Objectives are  goals to aim for. They express what we want to achieve by the end of the planning cycle, as opposed to how we want to achieve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Solutions are paths to achieving our objectives. They are the work we want World Services to undertake on behalf of NA as a whole. Solutions don’t have to include everything that might make progress on an objective, just the steps we want to take in the cycle ahead, if the project is prioritized.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8" name="Google Shape;14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2" name="Shape 12"/>
        <p:cNvGrpSpPr/>
        <p:nvPr/>
      </p:nvGrpSpPr>
      <p:grpSpPr>
        <a:xfrm>
          <a:off x="0" y="0"/>
          <a:ext cx="0" cy="0"/>
          <a:chOff x="0" y="0"/>
          <a:chExt cx="0" cy="0"/>
        </a:xfrm>
      </p:grpSpPr>
      <p:pic>
        <p:nvPicPr>
          <p:cNvPr descr="A colorful striped background with text&#10;&#10;Description automatically generated" id="13" name="Google Shape;13;p62"/>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9DBCAC"/>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solidFill>
          <a:srgbClr val="9DBCAC"/>
        </a:solidFill>
      </p:bgPr>
    </p:bg>
    <p:spTree>
      <p:nvGrpSpPr>
        <p:cNvPr id="32" name="Shape 32"/>
        <p:cNvGrpSpPr/>
        <p:nvPr/>
      </p:nvGrpSpPr>
      <p:grpSpPr>
        <a:xfrm>
          <a:off x="0" y="0"/>
          <a:ext cx="0" cy="0"/>
          <a:chOff x="0" y="0"/>
          <a:chExt cx="0" cy="0"/>
        </a:xfrm>
      </p:grpSpPr>
      <p:pic>
        <p:nvPicPr>
          <p:cNvPr descr="A black background with a black square&#10;&#10;Description automatically generated with medium confidence" id="33" name="Google Shape;33;p83"/>
          <p:cNvPicPr preferRelativeResize="0"/>
          <p:nvPr/>
        </p:nvPicPr>
        <p:blipFill rotWithShape="1">
          <a:blip r:embed="rId2">
            <a:alphaModFix/>
          </a:blip>
          <a:srcRect b="0" l="0" r="0" t="0"/>
          <a:stretch/>
        </p:blipFill>
        <p:spPr>
          <a:xfrm>
            <a:off x="0" y="0"/>
            <a:ext cx="12182142" cy="685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bg>
      <p:bgPr>
        <a:solidFill>
          <a:srgbClr val="FCCF0C"/>
        </a:solidFill>
      </p:bgPr>
    </p:bg>
    <p:spTree>
      <p:nvGrpSpPr>
        <p:cNvPr id="34" name="Shape 34"/>
        <p:cNvGrpSpPr/>
        <p:nvPr/>
      </p:nvGrpSpPr>
      <p:grpSpPr>
        <a:xfrm>
          <a:off x="0" y="0"/>
          <a:ext cx="0" cy="0"/>
          <a:chOff x="0" y="0"/>
          <a:chExt cx="0" cy="0"/>
        </a:xfrm>
      </p:grpSpPr>
      <p:pic>
        <p:nvPicPr>
          <p:cNvPr descr="A black background with a black square&#10;&#10;Description automatically generated with medium confidence" id="35" name="Google Shape;35;p84"/>
          <p:cNvPicPr preferRelativeResize="0"/>
          <p:nvPr/>
        </p:nvPicPr>
        <p:blipFill rotWithShape="1">
          <a:blip r:embed="rId2">
            <a:alphaModFix/>
          </a:blip>
          <a:srcRect b="0" l="0" r="0" t="0"/>
          <a:stretch/>
        </p:blipFill>
        <p:spPr>
          <a:xfrm>
            <a:off x="9858" y="0"/>
            <a:ext cx="12182142"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16737"/>
        </a:solidFill>
      </p:bgPr>
    </p:bg>
    <p:spTree>
      <p:nvGrpSpPr>
        <p:cNvPr id="36" name="Shape 36"/>
        <p:cNvGrpSpPr/>
        <p:nvPr/>
      </p:nvGrpSpPr>
      <p:grpSpPr>
        <a:xfrm>
          <a:off x="0" y="0"/>
          <a:ext cx="0" cy="0"/>
          <a:chOff x="0" y="0"/>
          <a:chExt cx="0" cy="0"/>
        </a:xfrm>
      </p:grpSpPr>
      <p:pic>
        <p:nvPicPr>
          <p:cNvPr descr="A black background with a black square&#10;&#10;Description automatically generated with medium confidence" id="37" name="Google Shape;37;p85"/>
          <p:cNvPicPr preferRelativeResize="0"/>
          <p:nvPr/>
        </p:nvPicPr>
        <p:blipFill rotWithShape="1">
          <a:blip r:embed="rId2">
            <a:alphaModFix/>
          </a:blip>
          <a:srcRect b="0" l="0" r="0" t="0"/>
          <a:stretch/>
        </p:blipFill>
        <p:spPr>
          <a:xfrm>
            <a:off x="0" y="0"/>
            <a:ext cx="12182142"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38" name="Shape 38"/>
        <p:cNvGrpSpPr/>
        <p:nvPr/>
      </p:nvGrpSpPr>
      <p:grpSpPr>
        <a:xfrm>
          <a:off x="0" y="0"/>
          <a:ext cx="0" cy="0"/>
          <a:chOff x="0" y="0"/>
          <a:chExt cx="0" cy="0"/>
        </a:xfrm>
      </p:grpSpPr>
      <p:pic>
        <p:nvPicPr>
          <p:cNvPr descr="A white surface with a black border&#10;&#10;Description automatically generated with medium confidence" id="39" name="Google Shape;39;p86"/>
          <p:cNvPicPr preferRelativeResize="0"/>
          <p:nvPr/>
        </p:nvPicPr>
        <p:blipFill rotWithShape="1">
          <a:blip r:embed="rId2">
            <a:alphaModFix/>
          </a:blip>
          <a:srcRect b="0" l="0" r="357" t="0"/>
          <a:stretch/>
        </p:blipFill>
        <p:spPr>
          <a:xfrm>
            <a:off x="0" y="0"/>
            <a:ext cx="12192000" cy="6858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40" name="Shape 40"/>
        <p:cNvGrpSpPr/>
        <p:nvPr/>
      </p:nvGrpSpPr>
      <p:grpSpPr>
        <a:xfrm>
          <a:off x="0" y="0"/>
          <a:ext cx="0" cy="0"/>
          <a:chOff x="0" y="0"/>
          <a:chExt cx="0" cy="0"/>
        </a:xfrm>
      </p:grpSpPr>
      <p:pic>
        <p:nvPicPr>
          <p:cNvPr descr="A white surface with a black border&#10;&#10;Description automatically generated with medium confidence" id="41" name="Google Shape;41;p87"/>
          <p:cNvPicPr preferRelativeResize="0"/>
          <p:nvPr/>
        </p:nvPicPr>
        <p:blipFill rotWithShape="1">
          <a:blip r:embed="rId2">
            <a:alphaModFix/>
          </a:blip>
          <a:srcRect b="0" l="0" r="396" t="0"/>
          <a:stretch/>
        </p:blipFill>
        <p:spPr>
          <a:xfrm>
            <a:off x="0" y="0"/>
            <a:ext cx="12192000"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2" name="Shape 42"/>
        <p:cNvGrpSpPr/>
        <p:nvPr/>
      </p:nvGrpSpPr>
      <p:grpSpPr>
        <a:xfrm>
          <a:off x="0" y="0"/>
          <a:ext cx="0" cy="0"/>
          <a:chOff x="0" y="0"/>
          <a:chExt cx="0" cy="0"/>
        </a:xfrm>
      </p:grpSpPr>
      <p:pic>
        <p:nvPicPr>
          <p:cNvPr descr="A white surface with a black border&#10;&#10;Description automatically generated with medium confidence" id="43" name="Google Shape;43;p88"/>
          <p:cNvPicPr preferRelativeResize="0"/>
          <p:nvPr/>
        </p:nvPicPr>
        <p:blipFill rotWithShape="1">
          <a:blip r:embed="rId2">
            <a:alphaModFix/>
          </a:blip>
          <a:srcRect b="0" l="0" r="625" t="0"/>
          <a:stretch/>
        </p:blipFill>
        <p:spPr>
          <a:xfrm>
            <a:off x="0" y="0"/>
            <a:ext cx="12192000"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44" name="Shape 44"/>
        <p:cNvGrpSpPr/>
        <p:nvPr/>
      </p:nvGrpSpPr>
      <p:grpSpPr>
        <a:xfrm>
          <a:off x="0" y="0"/>
          <a:ext cx="0" cy="0"/>
          <a:chOff x="0" y="0"/>
          <a:chExt cx="0" cy="0"/>
        </a:xfrm>
      </p:grpSpPr>
      <p:pic>
        <p:nvPicPr>
          <p:cNvPr descr="A colorful striped background with text&#10;&#10;Description automatically generated" id="45" name="Google Shape;45;p89"/>
          <p:cNvPicPr preferRelativeResize="0"/>
          <p:nvPr/>
        </p:nvPicPr>
        <p:blipFill rotWithShape="1">
          <a:blip r:embed="rId2">
            <a:alphaModFix/>
          </a:blip>
          <a:srcRect b="0" l="0" r="0" t="0"/>
          <a:stretch/>
        </p:blipFill>
        <p:spPr>
          <a:xfrm>
            <a:off x="0" y="6349"/>
            <a:ext cx="12192000" cy="684529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solidFill>
          <a:srgbClr val="F16737"/>
        </a:solidFill>
      </p:bgPr>
    </p:bg>
    <p:spTree>
      <p:nvGrpSpPr>
        <p:cNvPr id="49" name="Shape 49"/>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0" name="Shape 50"/>
        <p:cNvGrpSpPr/>
        <p:nvPr/>
      </p:nvGrpSpPr>
      <p:grpSpPr>
        <a:xfrm>
          <a:off x="0" y="0"/>
          <a:ext cx="0" cy="0"/>
          <a:chOff x="0" y="0"/>
          <a:chExt cx="0" cy="0"/>
        </a:xfrm>
      </p:grpSpPr>
      <p:pic>
        <p:nvPicPr>
          <p:cNvPr descr="A white surface with a black border&#10;&#10;Description automatically generated with medium confidence" id="51" name="Google Shape;51;p69"/>
          <p:cNvPicPr preferRelativeResize="0"/>
          <p:nvPr/>
        </p:nvPicPr>
        <p:blipFill rotWithShape="1">
          <a:blip r:embed="rId2">
            <a:alphaModFix/>
          </a:blip>
          <a:srcRect b="0" l="0" r="385"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14" name="Shape 14"/>
        <p:cNvGrpSpPr/>
        <p:nvPr/>
      </p:nvGrpSpPr>
      <p:grpSpPr>
        <a:xfrm>
          <a:off x="0" y="0"/>
          <a:ext cx="0" cy="0"/>
          <a:chOff x="0" y="0"/>
          <a:chExt cx="0" cy="0"/>
        </a:xfrm>
      </p:grpSpPr>
      <p:pic>
        <p:nvPicPr>
          <p:cNvPr descr="A white surface with a black border&#10;&#10;Description automatically generated with medium confidence" id="15" name="Google Shape;15;p63"/>
          <p:cNvPicPr preferRelativeResize="0"/>
          <p:nvPr/>
        </p:nvPicPr>
        <p:blipFill rotWithShape="1">
          <a:blip r:embed="rId2">
            <a:alphaModFix/>
          </a:blip>
          <a:srcRect b="0" l="-1" r="331" t="0"/>
          <a:stretch/>
        </p:blipFill>
        <p:spPr>
          <a:xfrm>
            <a:off x="0" y="0"/>
            <a:ext cx="12192000" cy="68580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52" name="Shape 52"/>
        <p:cNvGrpSpPr/>
        <p:nvPr/>
      </p:nvGrpSpPr>
      <p:grpSpPr>
        <a:xfrm>
          <a:off x="0" y="0"/>
          <a:ext cx="0" cy="0"/>
          <a:chOff x="0" y="0"/>
          <a:chExt cx="0" cy="0"/>
        </a:xfrm>
      </p:grpSpPr>
      <p:pic>
        <p:nvPicPr>
          <p:cNvPr descr="A yellow and orange stripes&#10;&#10;Description automatically generated" id="53" name="Google Shape;53;p70"/>
          <p:cNvPicPr preferRelativeResize="0"/>
          <p:nvPr/>
        </p:nvPicPr>
        <p:blipFill rotWithShape="1">
          <a:blip r:embed="rId2">
            <a:alphaModFix/>
          </a:blip>
          <a:srcRect b="0" l="0" r="0" t="0"/>
          <a:stretch/>
        </p:blipFill>
        <p:spPr>
          <a:xfrm rot="10800000">
            <a:off x="0" y="0"/>
            <a:ext cx="12192000" cy="68580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54" name="Shape 54"/>
        <p:cNvGrpSpPr/>
        <p:nvPr/>
      </p:nvGrpSpPr>
      <p:grpSpPr>
        <a:xfrm>
          <a:off x="0" y="0"/>
          <a:ext cx="0" cy="0"/>
          <a:chOff x="0" y="0"/>
          <a:chExt cx="0" cy="0"/>
        </a:xfrm>
      </p:grpSpPr>
      <p:pic>
        <p:nvPicPr>
          <p:cNvPr descr="A white surface with a black border&#10;&#10;Description automatically generated with medium confidence" id="55" name="Google Shape;55;p71"/>
          <p:cNvPicPr preferRelativeResize="0"/>
          <p:nvPr/>
        </p:nvPicPr>
        <p:blipFill rotWithShape="1">
          <a:blip r:embed="rId2">
            <a:alphaModFix/>
          </a:blip>
          <a:srcRect b="0" l="0" r="625" t="0"/>
          <a:stretch/>
        </p:blipFill>
        <p:spPr>
          <a:xfrm>
            <a:off x="0" y="0"/>
            <a:ext cx="12192000" cy="68580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56" name="Shape 56"/>
        <p:cNvGrpSpPr/>
        <p:nvPr/>
      </p:nvGrpSpPr>
      <p:grpSpPr>
        <a:xfrm>
          <a:off x="0" y="0"/>
          <a:ext cx="0" cy="0"/>
          <a:chOff x="0" y="0"/>
          <a:chExt cx="0" cy="0"/>
        </a:xfrm>
      </p:grpSpPr>
      <p:pic>
        <p:nvPicPr>
          <p:cNvPr descr="A white surface with a black border&#10;&#10;Description automatically generated with medium confidence" id="57" name="Google Shape;57;p72"/>
          <p:cNvPicPr preferRelativeResize="0"/>
          <p:nvPr/>
        </p:nvPicPr>
        <p:blipFill rotWithShape="1">
          <a:blip r:embed="rId2">
            <a:alphaModFix/>
          </a:blip>
          <a:srcRect b="0" l="0" r="396" t="0"/>
          <a:stretch/>
        </p:blipFill>
        <p:spPr>
          <a:xfrm>
            <a:off x="0" y="0"/>
            <a:ext cx="12192000" cy="685800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58" name="Shape 58"/>
        <p:cNvGrpSpPr/>
        <p:nvPr/>
      </p:nvGrpSpPr>
      <p:grpSpPr>
        <a:xfrm>
          <a:off x="0" y="0"/>
          <a:ext cx="0" cy="0"/>
          <a:chOff x="0" y="0"/>
          <a:chExt cx="0" cy="0"/>
        </a:xfrm>
      </p:grpSpPr>
      <p:pic>
        <p:nvPicPr>
          <p:cNvPr descr="A white surface with a black border&#10;&#10;Description automatically generated with medium confidence" id="59" name="Google Shape;59;p73"/>
          <p:cNvPicPr preferRelativeResize="0"/>
          <p:nvPr/>
        </p:nvPicPr>
        <p:blipFill rotWithShape="1">
          <a:blip r:embed="rId2">
            <a:alphaModFix/>
          </a:blip>
          <a:srcRect b="0" l="0" r="357" t="0"/>
          <a:stretch/>
        </p:blipFill>
        <p:spPr>
          <a:xfrm>
            <a:off x="0" y="0"/>
            <a:ext cx="12192000" cy="685800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p:cSld name="5_Title Slide">
    <p:spTree>
      <p:nvGrpSpPr>
        <p:cNvPr id="60" name="Shape 60"/>
        <p:cNvGrpSpPr/>
        <p:nvPr/>
      </p:nvGrpSpPr>
      <p:grpSpPr>
        <a:xfrm>
          <a:off x="0" y="0"/>
          <a:ext cx="0" cy="0"/>
          <a:chOff x="0" y="0"/>
          <a:chExt cx="0" cy="0"/>
        </a:xfrm>
      </p:grpSpPr>
      <p:pic>
        <p:nvPicPr>
          <p:cNvPr descr="A white surface with a black border&#10;&#10;Description automatically generated with medium confidence" id="61" name="Google Shape;61;p74"/>
          <p:cNvPicPr preferRelativeResize="0"/>
          <p:nvPr/>
        </p:nvPicPr>
        <p:blipFill rotWithShape="1">
          <a:blip r:embed="rId2">
            <a:alphaModFix/>
          </a:blip>
          <a:srcRect b="0" l="-1" r="331" t="0"/>
          <a:stretch/>
        </p:blipFill>
        <p:spPr>
          <a:xfrm>
            <a:off x="0" y="0"/>
            <a:ext cx="12192000" cy="685800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pic>
        <p:nvPicPr>
          <p:cNvPr descr="A yellow and orange stripes&#10;&#10;Description automatically generated" id="63" name="Google Shape;63;p7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75"/>
          <p:cNvSpPr txBox="1"/>
          <p:nvPr>
            <p:ph type="title"/>
          </p:nvPr>
        </p:nvSpPr>
        <p:spPr>
          <a:xfrm>
            <a:off x="472655" y="276204"/>
            <a:ext cx="10515600" cy="99993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572528"/>
              </a:buClr>
              <a:buSzPts val="6000"/>
              <a:buFont typeface="Century Gothic"/>
              <a:buNone/>
              <a:defRPr b="1" i="0" sz="6000">
                <a:solidFill>
                  <a:srgbClr val="572528"/>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75"/>
          <p:cNvSpPr txBox="1"/>
          <p:nvPr>
            <p:ph idx="1" type="body"/>
          </p:nvPr>
        </p:nvSpPr>
        <p:spPr>
          <a:xfrm>
            <a:off x="1158232" y="1481595"/>
            <a:ext cx="10515600" cy="10476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72528"/>
              </a:buClr>
              <a:buSzPts val="2800"/>
              <a:buNone/>
              <a:defRPr b="1" i="0" sz="2800">
                <a:solidFill>
                  <a:srgbClr val="572528"/>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cxnSp>
        <p:nvCxnSpPr>
          <p:cNvPr id="66" name="Google Shape;66;p75"/>
          <p:cNvCxnSpPr/>
          <p:nvPr/>
        </p:nvCxnSpPr>
        <p:spPr>
          <a:xfrm>
            <a:off x="464895" y="1146148"/>
            <a:ext cx="10515600" cy="0"/>
          </a:xfrm>
          <a:prstGeom prst="straightConnector1">
            <a:avLst/>
          </a:prstGeom>
          <a:noFill/>
          <a:ln cap="flat" cmpd="sng" w="31750">
            <a:solidFill>
              <a:srgbClr val="DB212E"/>
            </a:solidFill>
            <a:prstDash val="solid"/>
            <a:miter lim="800000"/>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EAE0D6"/>
        </a:solidFill>
      </p:bgPr>
    </p:bg>
    <p:spTree>
      <p:nvGrpSpPr>
        <p:cNvPr id="67" name="Shape 67"/>
        <p:cNvGrpSpPr/>
        <p:nvPr/>
      </p:nvGrpSpPr>
      <p:grpSpPr>
        <a:xfrm>
          <a:off x="0" y="0"/>
          <a:ext cx="0" cy="0"/>
          <a:chOff x="0" y="0"/>
          <a:chExt cx="0" cy="0"/>
        </a:xfrm>
      </p:grpSpPr>
      <p:sp>
        <p:nvSpPr>
          <p:cNvPr id="68" name="Google Shape;68;p76"/>
          <p:cNvSpPr txBox="1"/>
          <p:nvPr>
            <p:ph type="ctrTitle"/>
          </p:nvPr>
        </p:nvSpPr>
        <p:spPr>
          <a:xfrm>
            <a:off x="347245" y="300941"/>
            <a:ext cx="11821610" cy="106770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F16737"/>
              </a:buClr>
              <a:buSzPts val="6000"/>
              <a:buFont typeface="Century Gothic"/>
              <a:buNone/>
              <a:defRPr b="1" i="0" sz="6000">
                <a:solidFill>
                  <a:srgbClr val="F16737"/>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76"/>
          <p:cNvSpPr txBox="1"/>
          <p:nvPr>
            <p:ph idx="1" type="subTitle"/>
          </p:nvPr>
        </p:nvSpPr>
        <p:spPr>
          <a:xfrm>
            <a:off x="347245" y="1576468"/>
            <a:ext cx="9144000" cy="1655762"/>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rgbClr val="A099A1"/>
              </a:buClr>
              <a:buSzPts val="2800"/>
              <a:buNone/>
              <a:defRPr b="1" i="0" sz="2800">
                <a:solidFill>
                  <a:srgbClr val="A099A1"/>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70" name="Shape 70"/>
        <p:cNvGrpSpPr/>
        <p:nvPr/>
      </p:nvGrpSpPr>
      <p:grpSpPr>
        <a:xfrm>
          <a:off x="0" y="0"/>
          <a:ext cx="0" cy="0"/>
          <a:chOff x="0" y="0"/>
          <a:chExt cx="0" cy="0"/>
        </a:xfrm>
      </p:grpSpPr>
      <p:pic>
        <p:nvPicPr>
          <p:cNvPr descr="A colorful striped background with text&#10;&#10;Description automatically generated" id="71" name="Google Shape;71;p77"/>
          <p:cNvPicPr preferRelativeResize="0"/>
          <p:nvPr/>
        </p:nvPicPr>
        <p:blipFill rotWithShape="1">
          <a:blip r:embed="rId2">
            <a:alphaModFix/>
          </a:blip>
          <a:srcRect b="0" l="0" r="0" t="0"/>
          <a:stretch/>
        </p:blipFill>
        <p:spPr>
          <a:xfrm>
            <a:off x="0" y="6349"/>
            <a:ext cx="12192000" cy="684529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72" name="Shape 72"/>
        <p:cNvGrpSpPr/>
        <p:nvPr/>
      </p:nvGrpSpPr>
      <p:grpSpPr>
        <a:xfrm>
          <a:off x="0" y="0"/>
          <a:ext cx="0" cy="0"/>
          <a:chOff x="0" y="0"/>
          <a:chExt cx="0" cy="0"/>
        </a:xfrm>
      </p:grpSpPr>
      <p:pic>
        <p:nvPicPr>
          <p:cNvPr descr="A colorful striped background with text&#10;&#10;Description automatically generated" id="73" name="Google Shape;73;p90"/>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bg>
      <p:bgPr>
        <a:solidFill>
          <a:srgbClr val="EAE0D6"/>
        </a:solidFill>
      </p:bgPr>
    </p:bg>
    <p:spTree>
      <p:nvGrpSpPr>
        <p:cNvPr id="74" name="Shape 7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pic>
        <p:nvPicPr>
          <p:cNvPr descr="A yellow and orange stripes&#10;&#10;Description automatically generated" id="17" name="Google Shape;17;p6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64"/>
          <p:cNvSpPr txBox="1"/>
          <p:nvPr>
            <p:ph type="title"/>
          </p:nvPr>
        </p:nvSpPr>
        <p:spPr>
          <a:xfrm>
            <a:off x="472655" y="276204"/>
            <a:ext cx="10515600" cy="99993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572528"/>
              </a:buClr>
              <a:buSzPts val="6000"/>
              <a:buFont typeface="Century Gothic"/>
              <a:buNone/>
              <a:defRPr b="1" i="0" sz="6000">
                <a:solidFill>
                  <a:srgbClr val="572528"/>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64"/>
          <p:cNvSpPr txBox="1"/>
          <p:nvPr>
            <p:ph idx="1" type="body"/>
          </p:nvPr>
        </p:nvSpPr>
        <p:spPr>
          <a:xfrm>
            <a:off x="1158232" y="1481595"/>
            <a:ext cx="10515600" cy="104766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572528"/>
              </a:buClr>
              <a:buSzPts val="2800"/>
              <a:buNone/>
              <a:defRPr b="1" i="0" sz="2800">
                <a:solidFill>
                  <a:srgbClr val="572528"/>
                </a:solidFill>
                <a:latin typeface="Century Gothic"/>
                <a:ea typeface="Century Gothic"/>
                <a:cs typeface="Century Gothic"/>
                <a:sym typeface="Century Gothic"/>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solidFill>
          <a:srgbClr val="9DBCAC"/>
        </a:solidFill>
      </p:bgPr>
    </p:bg>
    <p:spTree>
      <p:nvGrpSpPr>
        <p:cNvPr id="75" name="Shape 75"/>
        <p:cNvGrpSpPr/>
        <p:nvPr/>
      </p:nvGrpSpPr>
      <p:grpSpPr>
        <a:xfrm>
          <a:off x="0" y="0"/>
          <a:ext cx="0" cy="0"/>
          <a:chOff x="0" y="0"/>
          <a:chExt cx="0" cy="0"/>
        </a:xfrm>
      </p:grpSpPr>
      <p:pic>
        <p:nvPicPr>
          <p:cNvPr descr="A yellow and blue corner&#10;&#10;Description automatically generated with medium confidence" id="76" name="Google Shape;76;p92"/>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9DBCAC"/>
        </a:solidFill>
      </p:bgPr>
    </p:bg>
    <p:spTree>
      <p:nvGrpSpPr>
        <p:cNvPr id="77" name="Shape 77"/>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CCF0C"/>
        </a:solidFill>
      </p:bgPr>
    </p:bg>
    <p:spTree>
      <p:nvGrpSpPr>
        <p:cNvPr id="78" name="Shape 78"/>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Slide">
  <p:cSld name="13_Title Slide">
    <p:bg>
      <p:bgPr>
        <a:solidFill>
          <a:srgbClr val="DB212E"/>
        </a:solidFill>
      </p:bgPr>
    </p:bg>
    <p:spTree>
      <p:nvGrpSpPr>
        <p:cNvPr id="79" name="Shape 79"/>
        <p:cNvGrpSpPr/>
        <p:nvPr/>
      </p:nvGrpSpPr>
      <p:grpSpPr>
        <a:xfrm>
          <a:off x="0" y="0"/>
          <a:ext cx="0" cy="0"/>
          <a:chOff x="0" y="0"/>
          <a:chExt cx="0" cy="0"/>
        </a:xfrm>
      </p:grpSpPr>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bg>
      <p:bgPr>
        <a:solidFill>
          <a:srgbClr val="FCCF0C"/>
        </a:solidFill>
      </p:bgPr>
    </p:bg>
    <p:spTree>
      <p:nvGrpSpPr>
        <p:cNvPr id="80" name="Shape 80"/>
        <p:cNvGrpSpPr/>
        <p:nvPr/>
      </p:nvGrpSpPr>
      <p:grpSpPr>
        <a:xfrm>
          <a:off x="0" y="0"/>
          <a:ext cx="0" cy="0"/>
          <a:chOff x="0" y="0"/>
          <a:chExt cx="0" cy="0"/>
        </a:xfrm>
      </p:grpSpPr>
      <p:pic>
        <p:nvPicPr>
          <p:cNvPr descr="A black background with a black square&#10;&#10;Description automatically generated with medium confidence" id="81" name="Google Shape;81;p96"/>
          <p:cNvPicPr preferRelativeResize="0"/>
          <p:nvPr/>
        </p:nvPicPr>
        <p:blipFill rotWithShape="1">
          <a:blip r:embed="rId2">
            <a:alphaModFix/>
          </a:blip>
          <a:srcRect b="0" l="0" r="0" t="0"/>
          <a:stretch/>
        </p:blipFill>
        <p:spPr>
          <a:xfrm>
            <a:off x="9858" y="0"/>
            <a:ext cx="12182142" cy="68580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bg>
      <p:bgPr>
        <a:solidFill>
          <a:srgbClr val="F16737"/>
        </a:solidFill>
      </p:bgPr>
    </p:bg>
    <p:spTree>
      <p:nvGrpSpPr>
        <p:cNvPr id="82" name="Shape 82"/>
        <p:cNvGrpSpPr/>
        <p:nvPr/>
      </p:nvGrpSpPr>
      <p:grpSpPr>
        <a:xfrm>
          <a:off x="0" y="0"/>
          <a:ext cx="0" cy="0"/>
          <a:chOff x="0" y="0"/>
          <a:chExt cx="0" cy="0"/>
        </a:xfrm>
      </p:grpSpPr>
      <p:pic>
        <p:nvPicPr>
          <p:cNvPr descr="A black background with a black square&#10;&#10;Description automatically generated with medium confidence" id="83" name="Google Shape;83;p97"/>
          <p:cNvPicPr preferRelativeResize="0"/>
          <p:nvPr/>
        </p:nvPicPr>
        <p:blipFill rotWithShape="1">
          <a:blip r:embed="rId2">
            <a:alphaModFix/>
          </a:blip>
          <a:srcRect b="0" l="0" r="0" t="0"/>
          <a:stretch/>
        </p:blipFill>
        <p:spPr>
          <a:xfrm>
            <a:off x="0" y="0"/>
            <a:ext cx="12182142"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0" name="Shape 20"/>
        <p:cNvGrpSpPr/>
        <p:nvPr/>
      </p:nvGrpSpPr>
      <p:grpSpPr>
        <a:xfrm>
          <a:off x="0" y="0"/>
          <a:ext cx="0" cy="0"/>
          <a:chOff x="0" y="0"/>
          <a:chExt cx="0" cy="0"/>
        </a:xfrm>
      </p:grpSpPr>
      <p:pic>
        <p:nvPicPr>
          <p:cNvPr descr="A white surface with a black border&#10;&#10;Description automatically generated with medium confidence" id="21" name="Google Shape;21;p65"/>
          <p:cNvPicPr preferRelativeResize="0"/>
          <p:nvPr/>
        </p:nvPicPr>
        <p:blipFill rotWithShape="1">
          <a:blip r:embed="rId2">
            <a:alphaModFix/>
          </a:blip>
          <a:srcRect b="0" l="0" r="385" t="0"/>
          <a:stretch/>
        </p:blipFill>
        <p:spPr>
          <a:xfrm>
            <a:off x="0" y="0"/>
            <a:ext cx="12192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rgbClr val="FCCF0C"/>
        </a:solidFill>
      </p:bgPr>
    </p:bg>
    <p:spTree>
      <p:nvGrpSpPr>
        <p:cNvPr id="22" name="Shape 2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bg>
      <p:bgPr>
        <a:solidFill>
          <a:srgbClr val="EAE0D6"/>
        </a:solidFill>
      </p:bgPr>
    </p:bg>
    <p:spTree>
      <p:nvGrpSpPr>
        <p:cNvPr id="23" name="Shape 2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24" name="Shape 24"/>
        <p:cNvGrpSpPr/>
        <p:nvPr/>
      </p:nvGrpSpPr>
      <p:grpSpPr>
        <a:xfrm>
          <a:off x="0" y="0"/>
          <a:ext cx="0" cy="0"/>
          <a:chOff x="0" y="0"/>
          <a:chExt cx="0" cy="0"/>
        </a:xfrm>
      </p:grpSpPr>
      <p:pic>
        <p:nvPicPr>
          <p:cNvPr descr="A yellow and orange stripes&#10;&#10;Description automatically generated" id="25" name="Google Shape;25;p79"/>
          <p:cNvPicPr preferRelativeResize="0"/>
          <p:nvPr/>
        </p:nvPicPr>
        <p:blipFill rotWithShape="1">
          <a:blip r:embed="rId2">
            <a:alphaModFix/>
          </a:blip>
          <a:srcRect b="0" l="0" r="0" t="0"/>
          <a:stretch/>
        </p:blipFill>
        <p:spPr>
          <a:xfrm rot="10800000">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EAE0D6"/>
        </a:solidFill>
      </p:bgPr>
    </p:bg>
    <p:spTree>
      <p:nvGrpSpPr>
        <p:cNvPr id="26" name="Shape 26"/>
        <p:cNvGrpSpPr/>
        <p:nvPr/>
      </p:nvGrpSpPr>
      <p:grpSpPr>
        <a:xfrm>
          <a:off x="0" y="0"/>
          <a:ext cx="0" cy="0"/>
          <a:chOff x="0" y="0"/>
          <a:chExt cx="0" cy="0"/>
        </a:xfrm>
      </p:grpSpPr>
      <p:sp>
        <p:nvSpPr>
          <p:cNvPr id="27" name="Google Shape;27;p80"/>
          <p:cNvSpPr txBox="1"/>
          <p:nvPr>
            <p:ph type="ctrTitle"/>
          </p:nvPr>
        </p:nvSpPr>
        <p:spPr>
          <a:xfrm>
            <a:off x="347245" y="300941"/>
            <a:ext cx="11821610" cy="1067705"/>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F16737"/>
              </a:buClr>
              <a:buSzPts val="6000"/>
              <a:buFont typeface="Century Gothic"/>
              <a:buNone/>
              <a:defRPr b="1" i="0" sz="6000">
                <a:solidFill>
                  <a:srgbClr val="F16737"/>
                </a:solidFill>
                <a:latin typeface="Century Gothic"/>
                <a:ea typeface="Century Gothic"/>
                <a:cs typeface="Century Gothic"/>
                <a:sym typeface="Century Goth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80"/>
          <p:cNvSpPr txBox="1"/>
          <p:nvPr>
            <p:ph idx="1" type="subTitle"/>
          </p:nvPr>
        </p:nvSpPr>
        <p:spPr>
          <a:xfrm>
            <a:off x="347245" y="1576468"/>
            <a:ext cx="9144000" cy="1655762"/>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rgbClr val="A099A1"/>
              </a:buClr>
              <a:buSzPts val="2800"/>
              <a:buNone/>
              <a:defRPr b="1" i="0" sz="2800">
                <a:solidFill>
                  <a:srgbClr val="A099A1"/>
                </a:solidFill>
                <a:latin typeface="Century Gothic"/>
                <a:ea typeface="Century Gothic"/>
                <a:cs typeface="Century Gothic"/>
                <a:sym typeface="Century Gothic"/>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bg>
      <p:bgPr>
        <a:solidFill>
          <a:srgbClr val="9DBCAC"/>
        </a:solidFill>
      </p:bgPr>
    </p:bg>
    <p:spTree>
      <p:nvGrpSpPr>
        <p:cNvPr id="29" name="Shape 29"/>
        <p:cNvGrpSpPr/>
        <p:nvPr/>
      </p:nvGrpSpPr>
      <p:grpSpPr>
        <a:xfrm>
          <a:off x="0" y="0"/>
          <a:ext cx="0" cy="0"/>
          <a:chOff x="0" y="0"/>
          <a:chExt cx="0" cy="0"/>
        </a:xfrm>
      </p:grpSpPr>
      <p:pic>
        <p:nvPicPr>
          <p:cNvPr descr="A yellow and blue corner&#10;&#10;Description automatically generated with medium confidence" id="30" name="Google Shape;30;p81"/>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3.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0" Type="http://schemas.openxmlformats.org/officeDocument/2006/relationships/slideLayout" Target="../slideLayouts/slideLayout27.xml"/><Relationship Id="rId13" Type="http://schemas.openxmlformats.org/officeDocument/2006/relationships/slideLayout" Target="../slideLayouts/slideLayout30.xml"/><Relationship Id="rId12" Type="http://schemas.openxmlformats.org/officeDocument/2006/relationships/slideLayout" Target="../slideLayouts/slideLayout29.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5" Type="http://schemas.openxmlformats.org/officeDocument/2006/relationships/slideLayout" Target="../slideLayouts/slideLayout32.xml"/><Relationship Id="rId14" Type="http://schemas.openxmlformats.org/officeDocument/2006/relationships/slideLayout" Target="../slideLayouts/slideLayout31.xml"/><Relationship Id="rId17" Type="http://schemas.openxmlformats.org/officeDocument/2006/relationships/slideLayout" Target="../slideLayouts/slideLayout34.xml"/><Relationship Id="rId16" Type="http://schemas.openxmlformats.org/officeDocument/2006/relationships/slideLayout" Target="../slideLayouts/slideLayout33.xml"/><Relationship Id="rId5" Type="http://schemas.openxmlformats.org/officeDocument/2006/relationships/slideLayout" Target="../slideLayouts/slideLayout22.xml"/><Relationship Id="rId19" Type="http://schemas.openxmlformats.org/officeDocument/2006/relationships/theme" Target="../theme/theme1.xml"/><Relationship Id="rId6" Type="http://schemas.openxmlformats.org/officeDocument/2006/relationships/slideLayout" Target="../slideLayouts/slideLayout23.xml"/><Relationship Id="rId18" Type="http://schemas.openxmlformats.org/officeDocument/2006/relationships/slideLayout" Target="../slideLayouts/slideLayout35.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1"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1"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1"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1"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entury Gothic"/>
              <a:buNone/>
              <a:defRPr b="1" i="0" sz="4400" u="none" cap="none" strike="noStrik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8" name="Google Shape;48;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1" i="0" sz="2800" u="none" cap="none" strike="noStrike">
                <a:solidFill>
                  <a:schemeClr val="dk1"/>
                </a:solidFill>
                <a:latin typeface="Century Gothic"/>
                <a:ea typeface="Century Gothic"/>
                <a:cs typeface="Century Gothic"/>
                <a:sym typeface="Century Gothic"/>
              </a:defRPr>
            </a:lvl1pPr>
            <a:lvl2pPr indent="-381000" lvl="1" marL="914400" marR="0" rtl="0" algn="l">
              <a:lnSpc>
                <a:spcPct val="90000"/>
              </a:lnSpc>
              <a:spcBef>
                <a:spcPts val="500"/>
              </a:spcBef>
              <a:spcAft>
                <a:spcPts val="0"/>
              </a:spcAft>
              <a:buClr>
                <a:schemeClr val="dk1"/>
              </a:buClr>
              <a:buSzPts val="2400"/>
              <a:buFont typeface="Arial"/>
              <a:buChar char="•"/>
              <a:defRPr b="1" i="0" sz="2400" u="none" cap="none" strike="noStrike">
                <a:solidFill>
                  <a:schemeClr val="dk1"/>
                </a:solidFill>
                <a:latin typeface="Century Gothic"/>
                <a:ea typeface="Century Gothic"/>
                <a:cs typeface="Century Gothic"/>
                <a:sym typeface="Century Gothic"/>
              </a:defRPr>
            </a:lvl2pPr>
            <a:lvl3pPr indent="-355600" lvl="2" marL="1371600" marR="0" rtl="0" algn="l">
              <a:lnSpc>
                <a:spcPct val="90000"/>
              </a:lnSpc>
              <a:spcBef>
                <a:spcPts val="500"/>
              </a:spcBef>
              <a:spcAft>
                <a:spcPts val="0"/>
              </a:spcAft>
              <a:buClr>
                <a:schemeClr val="dk1"/>
              </a:buClr>
              <a:buSzPts val="2000"/>
              <a:buFont typeface="Arial"/>
              <a:buChar char="•"/>
              <a:defRPr b="1" i="0" sz="20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500"/>
              </a:spcBef>
              <a:spcAft>
                <a:spcPts val="0"/>
              </a:spcAft>
              <a:buClr>
                <a:schemeClr val="dk1"/>
              </a:buClr>
              <a:buSzPts val="1800"/>
              <a:buFont typeface="Arial"/>
              <a:buChar char="•"/>
              <a:defRPr b="1"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500"/>
              </a:spcBef>
              <a:spcAft>
                <a:spcPts val="0"/>
              </a:spcAft>
              <a:buClr>
                <a:schemeClr val="dk1"/>
              </a:buClr>
              <a:buSzPts val="1800"/>
              <a:buFont typeface="Arial"/>
              <a:buChar char="•"/>
              <a:defRPr b="1" i="0" sz="1800" u="none" cap="none" strike="noStrike">
                <a:solidFill>
                  <a:schemeClr val="dk1"/>
                </a:solidFill>
                <a:latin typeface="Century Gothic"/>
                <a:ea typeface="Century Gothic"/>
                <a:cs typeface="Century Gothic"/>
                <a:sym typeface="Century Gothic"/>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Medium"/>
                <a:ea typeface="Libre Franklin Medium"/>
                <a:cs typeface="Libre Franklin Medium"/>
                <a:sym typeface="Libre Franklin Medium"/>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Medium"/>
                <a:ea typeface="Libre Franklin Medium"/>
                <a:cs typeface="Libre Franklin Medium"/>
                <a:sym typeface="Libre Franklin Medium"/>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Medium"/>
                <a:ea typeface="Libre Franklin Medium"/>
                <a:cs typeface="Libre Franklin Medium"/>
                <a:sym typeface="Libre Franklin Medium"/>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Medium"/>
                <a:ea typeface="Libre Franklin Medium"/>
                <a:cs typeface="Libre Franklin Medium"/>
                <a:sym typeface="Libre Franklin Medium"/>
              </a:defRPr>
            </a:lvl9pPr>
          </a:lstStyle>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 Id="rId3" Type="http://schemas.openxmlformats.org/officeDocument/2006/relationships/chart" Target="../charts/char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 Id="rId3" Type="http://schemas.openxmlformats.org/officeDocument/2006/relationships/chart" Target="../charts/char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0.xml"/><Relationship Id="rId3" Type="http://schemas.openxmlformats.org/officeDocument/2006/relationships/image" Target="../media/image2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1.xml"/><Relationship Id="rId3" Type="http://schemas.openxmlformats.org/officeDocument/2006/relationships/image" Target="../media/image3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nvSpPr>
        <p:spPr>
          <a:xfrm>
            <a:off x="4033906" y="4522073"/>
            <a:ext cx="7809571" cy="2040164"/>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Century Gothic"/>
              <a:buNone/>
            </a:pPr>
            <a:r>
              <a:t/>
            </a:r>
            <a:endParaRPr sz="3100"/>
          </a:p>
        </p:txBody>
      </p:sp>
      <p:sp>
        <p:nvSpPr>
          <p:cNvPr id="90" name="Google Shape;90;p1"/>
          <p:cNvSpPr txBox="1"/>
          <p:nvPr/>
        </p:nvSpPr>
        <p:spPr>
          <a:xfrm>
            <a:off x="6093789" y="5542155"/>
            <a:ext cx="4640886" cy="612085"/>
          </a:xfrm>
          <a:prstGeom prst="rect">
            <a:avLst/>
          </a:prstGeom>
          <a:noFill/>
          <a:ln>
            <a:noFill/>
          </a:ln>
        </p:spPr>
        <p:txBody>
          <a:bodyPr anchorCtr="0" anchor="t" bIns="45700" lIns="91425" spcFirstLastPara="1" rIns="91425" wrap="square" tIns="45700">
            <a:noAutofit/>
          </a:bodyPr>
          <a:lstStyle/>
          <a:p>
            <a:pPr indent="-25400" lvl="0" marL="228600" marR="0" rtl="0" algn="l">
              <a:lnSpc>
                <a:spcPct val="90000"/>
              </a:lnSpc>
              <a:spcBef>
                <a:spcPts val="0"/>
              </a:spcBef>
              <a:spcAft>
                <a:spcPts val="0"/>
              </a:spcAft>
              <a:buClr>
                <a:schemeClr val="dk1"/>
              </a:buClr>
              <a:buSzPts val="3200"/>
              <a:buFont typeface="Arial"/>
              <a:buNone/>
            </a:pPr>
            <a:r>
              <a:t/>
            </a:r>
            <a:endParaRPr b="1" i="0" sz="3200" u="none" cap="none" strike="noStrike">
              <a:solidFill>
                <a:schemeClr val="dk2"/>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9"/>
          <p:cNvSpPr/>
          <p:nvPr/>
        </p:nvSpPr>
        <p:spPr>
          <a:xfrm>
            <a:off x="289933" y="3373188"/>
            <a:ext cx="11678290" cy="1648861"/>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3: </a:t>
            </a:r>
            <a:r>
              <a:rPr b="1" lang="en-US" sz="4000">
                <a:solidFill>
                  <a:srgbClr val="572528"/>
                </a:solidFill>
                <a:latin typeface="Century Gothic"/>
                <a:ea typeface="Century Gothic"/>
                <a:cs typeface="Century Gothic"/>
                <a:sym typeface="Century Gothic"/>
              </a:rPr>
              <a:t>Organizować Zlot Światowy NA (WCNA) co 5 lat, począwszy od 2028 r. Lokalizację określa Rada Światowa, dążąc do co najmniej neutralności finansowej. Zmiany do wytycznych WCNA znajdują się w Załaczniku C.</a:t>
            </a:r>
            <a:endParaRPr b="1" sz="4000">
              <a:solidFill>
                <a:srgbClr val="572528"/>
              </a:solidFill>
              <a:latin typeface="Century Gothic"/>
              <a:ea typeface="Century Gothic"/>
              <a:cs typeface="Century Gothic"/>
              <a:sym typeface="Century Gothic"/>
            </a:endParaRPr>
          </a:p>
        </p:txBody>
      </p:sp>
      <p:cxnSp>
        <p:nvCxnSpPr>
          <p:cNvPr id="157" name="Google Shape;157;p9"/>
          <p:cNvCxnSpPr/>
          <p:nvPr/>
        </p:nvCxnSpPr>
        <p:spPr>
          <a:xfrm>
            <a:off x="0" y="5114646"/>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158" name="Google Shape;158;p9"/>
          <p:cNvSpPr txBox="1"/>
          <p:nvPr/>
        </p:nvSpPr>
        <p:spPr>
          <a:xfrm>
            <a:off x="1464259" y="5476854"/>
            <a:ext cx="10814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Wnioskodawca</a:t>
            </a:r>
            <a:r>
              <a:rPr b="1" lang="en-US" sz="3600">
                <a:solidFill>
                  <a:srgbClr val="DB212E"/>
                </a:solidFill>
                <a:latin typeface="Century Gothic"/>
                <a:ea typeface="Century Gothic"/>
                <a:cs typeface="Century Gothic"/>
                <a:sym typeface="Century Gothic"/>
              </a:rPr>
              <a:t>: </a:t>
            </a:r>
            <a:r>
              <a:rPr b="1" lang="en-US" sz="3600">
                <a:solidFill>
                  <a:srgbClr val="572528"/>
                </a:solidFill>
                <a:latin typeface="Century Gothic"/>
                <a:ea typeface="Century Gothic"/>
                <a:cs typeface="Century Gothic"/>
                <a:sym typeface="Century Gothic"/>
              </a:rPr>
              <a:t>Rada Światowa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txBox="1"/>
          <p:nvPr/>
        </p:nvSpPr>
        <p:spPr>
          <a:xfrm>
            <a:off x="789279" y="1087734"/>
            <a:ext cx="108144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Cel: </a:t>
            </a:r>
            <a:r>
              <a:rPr b="1" lang="en-US" sz="3600">
                <a:solidFill>
                  <a:srgbClr val="572528"/>
                </a:solidFill>
                <a:latin typeface="Century Gothic"/>
                <a:ea typeface="Century Gothic"/>
                <a:cs typeface="Century Gothic"/>
                <a:sym typeface="Century Gothic"/>
              </a:rPr>
              <a:t>Dostosować wytyczne WCNA do obecnej rzeczywistości globalnych wydarzeń i odpowiedzialnego korzystania z zasobów NA.</a:t>
            </a:r>
            <a:endParaRPr b="1" sz="3600">
              <a:solidFill>
                <a:srgbClr val="572528"/>
              </a:solidFill>
              <a:latin typeface="Century Gothic"/>
              <a:ea typeface="Century Gothic"/>
              <a:cs typeface="Century Gothic"/>
              <a:sym typeface="Century Gothic"/>
            </a:endParaRPr>
          </a:p>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Wpływ na politykę: </a:t>
            </a:r>
            <a:r>
              <a:rPr b="1" lang="en-US" sz="3600">
                <a:solidFill>
                  <a:srgbClr val="572528"/>
                </a:solidFill>
                <a:latin typeface="Century Gothic"/>
                <a:ea typeface="Century Gothic"/>
                <a:cs typeface="Century Gothic"/>
                <a:sym typeface="Century Gothic"/>
              </a:rPr>
              <a:t>Nowe wytyczne zastąpią obecne w GWSNA (strony 46–48; Załącznik D).</a:t>
            </a:r>
            <a:endParaRPr b="1" sz="3600">
              <a:solidFill>
                <a:srgbClr val="572528"/>
              </a:solidFill>
              <a:latin typeface="Century Gothic"/>
              <a:ea typeface="Century Gothic"/>
              <a:cs typeface="Century Gothic"/>
              <a:sym typeface="Century Gothic"/>
            </a:endParaRPr>
          </a:p>
        </p:txBody>
      </p:sp>
      <p:cxnSp>
        <p:nvCxnSpPr>
          <p:cNvPr id="165" name="Google Shape;165;p10"/>
          <p:cNvCxnSpPr/>
          <p:nvPr/>
        </p:nvCxnSpPr>
        <p:spPr>
          <a:xfrm>
            <a:off x="0" y="898782"/>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166" name="Google Shape;166;p10"/>
          <p:cNvSpPr/>
          <p:nvPr/>
        </p:nvSpPr>
        <p:spPr>
          <a:xfrm>
            <a:off x="9942650" y="5057606"/>
            <a:ext cx="2025572" cy="1551008"/>
          </a:xfrm>
          <a:prstGeom prst="roundRect">
            <a:avLst>
              <a:gd fmla="val 16667" name="adj"/>
            </a:avLst>
          </a:prstGeom>
          <a:solidFill>
            <a:srgbClr val="9DBC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167" name="Google Shape;167;p10"/>
          <p:cNvSpPr txBox="1"/>
          <p:nvPr/>
        </p:nvSpPr>
        <p:spPr>
          <a:xfrm>
            <a:off x="9942651" y="5232945"/>
            <a:ext cx="2025571"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400">
                <a:solidFill>
                  <a:srgbClr val="115A5A"/>
                </a:solidFill>
                <a:latin typeface="Arial"/>
                <a:ea typeface="Arial"/>
                <a:cs typeface="Arial"/>
                <a:sym typeface="Arial"/>
              </a:rPr>
              <a:t>Pause for discussion</a:t>
            </a:r>
            <a:endParaRPr/>
          </a:p>
        </p:txBody>
      </p:sp>
      <p:sp>
        <p:nvSpPr>
          <p:cNvPr id="168" name="Google Shape;168;p10"/>
          <p:cNvSpPr/>
          <p:nvPr/>
        </p:nvSpPr>
        <p:spPr>
          <a:xfrm>
            <a:off x="289933" y="86627"/>
            <a:ext cx="11678290" cy="738807"/>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a:t>
            </a:r>
            <a:r>
              <a:rPr b="1" lang="en-US" sz="4000" u="none" cap="none" strike="noStrike">
                <a:solidFill>
                  <a:srgbClr val="DB212E"/>
                </a:solidFill>
                <a:latin typeface="Century Gothic"/>
                <a:ea typeface="Century Gothic"/>
                <a:cs typeface="Century Gothic"/>
                <a:sym typeface="Century Gothic"/>
              </a:rPr>
              <a:t> </a:t>
            </a:r>
            <a:r>
              <a:rPr b="1" lang="en-US" sz="4000">
                <a:solidFill>
                  <a:srgbClr val="DB212E"/>
                </a:solidFill>
                <a:latin typeface="Century Gothic"/>
                <a:ea typeface="Century Gothic"/>
                <a:cs typeface="Century Gothic"/>
                <a:sym typeface="Century Gothic"/>
              </a:rPr>
              <a:t>3</a:t>
            </a:r>
            <a:r>
              <a:rPr b="1" lang="en-US" sz="4000" u="none" cap="none" strike="noStrike">
                <a:solidFill>
                  <a:srgbClr val="DB212E"/>
                </a:solidFill>
                <a:latin typeface="Century Gothic"/>
                <a:ea typeface="Century Gothic"/>
                <a:cs typeface="Century Gothic"/>
                <a:sym typeface="Century Gothic"/>
              </a:rPr>
              <a:t>:</a:t>
            </a:r>
            <a:endParaRPr b="1" sz="3600">
              <a:solidFill>
                <a:srgbClr val="572528"/>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nvSpPr>
        <p:spPr>
          <a:xfrm>
            <a:off x="205026" y="231599"/>
            <a:ext cx="10515600" cy="99993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CCF0C"/>
              </a:buClr>
              <a:buSzPts val="4400"/>
              <a:buFont typeface="Century Gothic"/>
              <a:buNone/>
            </a:pPr>
            <a:r>
              <a:rPr b="1" i="0" lang="en-US" sz="4400" u="none" cap="none" strike="noStrike">
                <a:solidFill>
                  <a:srgbClr val="FCCF0C"/>
                </a:solidFill>
                <a:latin typeface="Century Gothic"/>
                <a:ea typeface="Century Gothic"/>
                <a:cs typeface="Century Gothic"/>
                <a:sym typeface="Century Gothic"/>
              </a:rPr>
              <a:t>WCNA </a:t>
            </a:r>
            <a:r>
              <a:rPr b="1" lang="en-US" sz="4400">
                <a:solidFill>
                  <a:srgbClr val="FCCF0C"/>
                </a:solidFill>
                <a:latin typeface="Century Gothic"/>
                <a:ea typeface="Century Gothic"/>
                <a:cs typeface="Century Gothic"/>
                <a:sym typeface="Century Gothic"/>
              </a:rPr>
              <a:t>Historia</a:t>
            </a:r>
            <a:endParaRPr/>
          </a:p>
        </p:txBody>
      </p:sp>
      <p:pic>
        <p:nvPicPr>
          <p:cNvPr descr="A screenshot of a spreadsheet&#10;&#10;Description automatically generated" id="175" name="Google Shape;175;p11"/>
          <p:cNvPicPr preferRelativeResize="0"/>
          <p:nvPr/>
        </p:nvPicPr>
        <p:blipFill rotWithShape="1">
          <a:blip r:embed="rId3">
            <a:alphaModFix/>
          </a:blip>
          <a:srcRect b="0" l="0" r="0" t="0"/>
          <a:stretch/>
        </p:blipFill>
        <p:spPr>
          <a:xfrm>
            <a:off x="4166886" y="694480"/>
            <a:ext cx="8025114" cy="6179575"/>
          </a:xfrm>
          <a:prstGeom prst="rect">
            <a:avLst/>
          </a:prstGeom>
          <a:noFill/>
          <a:ln>
            <a:noFill/>
          </a:ln>
        </p:spPr>
      </p:pic>
      <p:sp>
        <p:nvSpPr>
          <p:cNvPr id="176" name="Google Shape;176;p11"/>
          <p:cNvSpPr txBox="1"/>
          <p:nvPr/>
        </p:nvSpPr>
        <p:spPr>
          <a:xfrm>
            <a:off x="9132426" y="173620"/>
            <a:ext cx="2974693" cy="5538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3400"/>
              <a:buFont typeface="Arial"/>
              <a:buNone/>
            </a:pPr>
            <a:r>
              <a:rPr b="0" i="0" lang="en-US" sz="3400" u="none" cap="none" strike="noStrike">
                <a:solidFill>
                  <a:srgbClr val="FFFFFF"/>
                </a:solidFill>
                <a:latin typeface="Century Gothic"/>
                <a:ea typeface="Century Gothic"/>
                <a:cs typeface="Century Gothic"/>
                <a:sym typeface="Century Gothic"/>
              </a:rPr>
              <a:t>na.org/wcna</a:t>
            </a:r>
            <a:endParaRPr/>
          </a:p>
        </p:txBody>
      </p:sp>
      <p:sp>
        <p:nvSpPr>
          <p:cNvPr id="177" name="Google Shape;177;p11"/>
          <p:cNvSpPr txBox="1"/>
          <p:nvPr/>
        </p:nvSpPr>
        <p:spPr>
          <a:xfrm>
            <a:off x="92598" y="1310198"/>
            <a:ext cx="3900668" cy="52968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CCF0C"/>
              </a:buClr>
              <a:buSzPts val="3200"/>
              <a:buFont typeface="Arial"/>
              <a:buNone/>
            </a:pPr>
            <a:r>
              <a:rPr b="1" lang="en-US" sz="3200" u="sng">
                <a:solidFill>
                  <a:srgbClr val="FCCF0C"/>
                </a:solidFill>
                <a:latin typeface="Century Gothic"/>
                <a:ea typeface="Century Gothic"/>
                <a:cs typeface="Century Gothic"/>
                <a:sym typeface="Century Gothic"/>
              </a:rPr>
              <a:t>2023</a:t>
            </a:r>
            <a:r>
              <a:rPr b="1" lang="en-US" sz="3200">
                <a:solidFill>
                  <a:srgbClr val="FCCF0C"/>
                </a:solidFill>
                <a:latin typeface="Century Gothic"/>
                <a:ea typeface="Century Gothic"/>
                <a:cs typeface="Century Gothic"/>
                <a:sym typeface="Century Gothic"/>
              </a:rPr>
              <a:t>: zawieszono zasadę rotacji WCNA po roku 2024, aby dać czas na zbadanie i ustalenie, co jest możliwe i praktyczne w przyszłości.</a:t>
            </a:r>
            <a:endParaRPr b="1" i="0" sz="2800" cap="none" strike="noStrike">
              <a:solidFill>
                <a:srgbClr val="FCCF0C"/>
              </a:solidFill>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2"/>
          <p:cNvSpPr txBox="1"/>
          <p:nvPr/>
        </p:nvSpPr>
        <p:spPr>
          <a:xfrm>
            <a:off x="205026" y="231599"/>
            <a:ext cx="10515600" cy="99993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CCF0C"/>
              </a:buClr>
              <a:buSzPts val="4400"/>
              <a:buFont typeface="Century Gothic"/>
              <a:buNone/>
            </a:pPr>
            <a:r>
              <a:rPr b="1" lang="en-US" sz="4400">
                <a:solidFill>
                  <a:srgbClr val="FCCF0C"/>
                </a:solidFill>
                <a:latin typeface="Century Gothic"/>
                <a:ea typeface="Century Gothic"/>
                <a:cs typeface="Century Gothic"/>
                <a:sym typeface="Century Gothic"/>
              </a:rPr>
              <a:t>Przyszłość</a:t>
            </a:r>
            <a:endParaRPr/>
          </a:p>
        </p:txBody>
      </p:sp>
      <p:sp>
        <p:nvSpPr>
          <p:cNvPr id="184" name="Google Shape;184;p12"/>
          <p:cNvSpPr txBox="1"/>
          <p:nvPr/>
        </p:nvSpPr>
        <p:spPr>
          <a:xfrm>
            <a:off x="245325" y="1159725"/>
            <a:ext cx="11518800" cy="5123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CCF0C"/>
              </a:buClr>
              <a:buSzPts val="3000"/>
              <a:buFont typeface="Arial"/>
              <a:buNone/>
            </a:pPr>
            <a:r>
              <a:rPr b="1" lang="en-US" sz="3000">
                <a:solidFill>
                  <a:srgbClr val="FCCF0C"/>
                </a:solidFill>
                <a:latin typeface="Century Gothic"/>
                <a:ea typeface="Century Gothic"/>
                <a:cs typeface="Century Gothic"/>
                <a:sym typeface="Century Gothic"/>
              </a:rPr>
              <a:t>Wiele czynników skłoniło Radę Światową do podjęcia decyzji o przedstawieniu Wniosku 3: ogólne koszty, trendy rynkowe, koszty i złożoność podróży międzynarodowych, globalna sytuacja polityczna i gospodarcza itd.</a:t>
            </a:r>
            <a:endParaRPr/>
          </a:p>
          <a:p>
            <a:pPr indent="0" lvl="0" marL="457200" marR="0" rtl="0" algn="l">
              <a:lnSpc>
                <a:spcPct val="90000"/>
              </a:lnSpc>
              <a:spcBef>
                <a:spcPts val="1600"/>
              </a:spcBef>
              <a:spcAft>
                <a:spcPts val="0"/>
              </a:spcAft>
              <a:buClr>
                <a:srgbClr val="FCCF0C"/>
              </a:buClr>
              <a:buSzPts val="3000"/>
              <a:buFont typeface="Arial"/>
              <a:buNone/>
            </a:pPr>
            <a:r>
              <a:rPr lang="en-US" sz="3000">
                <a:solidFill>
                  <a:srgbClr val="FCCF0C"/>
                </a:solidFill>
                <a:latin typeface="Century Gothic"/>
                <a:ea typeface="Century Gothic"/>
                <a:cs typeface="Century Gothic"/>
                <a:sym typeface="Century Gothic"/>
              </a:rPr>
              <a:t>Proponowane wytyczne przekazują większą część odpowiedzialności za decyzje dotyczące rotacji i lokalizacji Radzie Światowej, po prostu dlatego, że tak wiele pozostaje niewiadomych.</a:t>
            </a:r>
            <a:endParaRPr b="1" i="0" sz="3000" u="none" cap="none" strike="noStrike">
              <a:solidFill>
                <a:srgbClr val="FCCF0C"/>
              </a:solidFill>
              <a:latin typeface="Century Gothic"/>
              <a:ea typeface="Century Gothic"/>
              <a:cs typeface="Century Gothic"/>
              <a:sym typeface="Century Gothic"/>
            </a:endParaRPr>
          </a:p>
          <a:p>
            <a:pPr indent="0" lvl="0" marL="0" marR="0" rtl="0" algn="l">
              <a:lnSpc>
                <a:spcPct val="90000"/>
              </a:lnSpc>
              <a:spcBef>
                <a:spcPts val="1600"/>
              </a:spcBef>
              <a:spcAft>
                <a:spcPts val="0"/>
              </a:spcAft>
              <a:buClr>
                <a:srgbClr val="FCCF0C"/>
              </a:buClr>
              <a:buSzPts val="3000"/>
              <a:buFont typeface="Arial"/>
              <a:buNone/>
            </a:pPr>
            <a:r>
              <a:rPr b="1" lang="en-US" sz="3000">
                <a:solidFill>
                  <a:srgbClr val="FCCF0C"/>
                </a:solidFill>
                <a:latin typeface="Century Gothic"/>
                <a:ea typeface="Century Gothic"/>
                <a:cs typeface="Century Gothic"/>
                <a:sym typeface="Century Gothic"/>
              </a:rPr>
              <a:t>Prosimy przeczytać esej w CAR, </a:t>
            </a:r>
            <a:endParaRPr b="1" sz="3000">
              <a:solidFill>
                <a:srgbClr val="FCCF0C"/>
              </a:solidFill>
              <a:latin typeface="Century Gothic"/>
              <a:ea typeface="Century Gothic"/>
              <a:cs typeface="Century Gothic"/>
              <a:sym typeface="Century Gothic"/>
            </a:endParaRPr>
          </a:p>
          <a:p>
            <a:pPr indent="0" lvl="0" marL="0" marR="0" rtl="0" algn="l">
              <a:lnSpc>
                <a:spcPct val="90000"/>
              </a:lnSpc>
              <a:spcBef>
                <a:spcPts val="1600"/>
              </a:spcBef>
              <a:spcAft>
                <a:spcPts val="0"/>
              </a:spcAft>
              <a:buClr>
                <a:srgbClr val="FCCF0C"/>
              </a:buClr>
              <a:buSzPts val="3000"/>
              <a:buFont typeface="Arial"/>
              <a:buNone/>
            </a:pPr>
            <a:r>
              <a:rPr b="1" lang="en-US" sz="3000">
                <a:solidFill>
                  <a:srgbClr val="FCCF0C"/>
                </a:solidFill>
                <a:latin typeface="Century Gothic"/>
                <a:ea typeface="Century Gothic"/>
                <a:cs typeface="Century Gothic"/>
                <a:sym typeface="Century Gothic"/>
              </a:rPr>
              <a:t>aby uzyskać więcej informacji.</a:t>
            </a:r>
            <a:endParaRPr/>
          </a:p>
          <a:p>
            <a:pPr indent="0" lvl="0" marL="0" marR="0" rtl="0" algn="l">
              <a:lnSpc>
                <a:spcPct val="90000"/>
              </a:lnSpc>
              <a:spcBef>
                <a:spcPts val="1600"/>
              </a:spcBef>
              <a:spcAft>
                <a:spcPts val="0"/>
              </a:spcAft>
              <a:buClr>
                <a:schemeClr val="dk1"/>
              </a:buClr>
              <a:buSzPts val="3000"/>
              <a:buFont typeface="Arial"/>
              <a:buNone/>
            </a:pPr>
            <a:r>
              <a:t/>
            </a:r>
            <a:endParaRPr b="1" i="0" sz="3000" u="none" cap="none" strike="noStrike">
              <a:solidFill>
                <a:srgbClr val="FCCF0C"/>
              </a:solidFill>
              <a:latin typeface="Century Gothic"/>
              <a:ea typeface="Century Gothic"/>
              <a:cs typeface="Century Gothic"/>
              <a:sym typeface="Century Gothic"/>
            </a:endParaRPr>
          </a:p>
        </p:txBody>
      </p:sp>
      <p:pic>
        <p:nvPicPr>
          <p:cNvPr descr="A large circular metal sculpture in front of a large window&#10;&#10;Description automatically generated" id="185" name="Google Shape;185;p12"/>
          <p:cNvPicPr preferRelativeResize="0"/>
          <p:nvPr/>
        </p:nvPicPr>
        <p:blipFill rotWithShape="1">
          <a:blip r:embed="rId3">
            <a:alphaModFix/>
          </a:blip>
          <a:srcRect b="0" l="0" r="0" t="0"/>
          <a:stretch/>
        </p:blipFill>
        <p:spPr>
          <a:xfrm>
            <a:off x="8270600" y="4438325"/>
            <a:ext cx="3760975" cy="2820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3"/>
          <p:cNvSpPr/>
          <p:nvPr/>
        </p:nvSpPr>
        <p:spPr>
          <a:xfrm>
            <a:off x="289933" y="2641665"/>
            <a:ext cx="11678290" cy="1648861"/>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3200">
                <a:solidFill>
                  <a:srgbClr val="DB212E"/>
                </a:solidFill>
                <a:latin typeface="Century Gothic"/>
                <a:ea typeface="Century Gothic"/>
                <a:cs typeface="Century Gothic"/>
                <a:sym typeface="Century Gothic"/>
              </a:rPr>
              <a:t>Wniosek 4:</a:t>
            </a:r>
            <a:r>
              <a:rPr b="1" lang="en-US" sz="3200">
                <a:solidFill>
                  <a:srgbClr val="572528"/>
                </a:solidFill>
                <a:latin typeface="Century Gothic"/>
                <a:ea typeface="Century Gothic"/>
                <a:cs typeface="Century Gothic"/>
                <a:sym typeface="Century Gothic"/>
              </a:rPr>
              <a:t> Zobowiązać Radę Światową do stworzenia planu projektu, który zostanie przedstawiony na WSC 2029, w celu zbadania i przeanalizowania możliwości oraz przeszkód związanych z udostępnianiem osobom osadzonym literatury o objętości książkowej na tabletach — oprócz IP oraz wersji audio Piątego Wydania Tesktu Podstawowego, które już są dostępne na tabletach więziennych.</a:t>
            </a:r>
            <a:endParaRPr sz="600">
              <a:solidFill>
                <a:srgbClr val="572528"/>
              </a:solidFill>
            </a:endParaRPr>
          </a:p>
        </p:txBody>
      </p:sp>
      <p:sp>
        <p:nvSpPr>
          <p:cNvPr id="192" name="Google Shape;192;p13"/>
          <p:cNvSpPr txBox="1"/>
          <p:nvPr/>
        </p:nvSpPr>
        <p:spPr>
          <a:xfrm>
            <a:off x="789275" y="4572075"/>
            <a:ext cx="11178900" cy="175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Wnioskodawca</a:t>
            </a:r>
            <a:r>
              <a:rPr b="1" lang="en-US" sz="3600">
                <a:solidFill>
                  <a:srgbClr val="DB212E"/>
                </a:solidFill>
                <a:latin typeface="Century Gothic"/>
                <a:ea typeface="Century Gothic"/>
                <a:cs typeface="Century Gothic"/>
                <a:sym typeface="Century Gothic"/>
              </a:rPr>
              <a:t>: </a:t>
            </a:r>
            <a:r>
              <a:rPr b="1" lang="en-US" sz="3600">
                <a:solidFill>
                  <a:srgbClr val="572528"/>
                </a:solidFill>
                <a:latin typeface="Century Gothic"/>
                <a:ea typeface="Century Gothic"/>
                <a:cs typeface="Century Gothic"/>
                <a:sym typeface="Century Gothic"/>
              </a:rPr>
              <a:t>Region Arizona</a:t>
            </a:r>
            <a:br>
              <a:rPr b="1" lang="en-US" sz="3600">
                <a:solidFill>
                  <a:srgbClr val="572528"/>
                </a:solidFill>
                <a:latin typeface="Century Gothic"/>
                <a:ea typeface="Century Gothic"/>
                <a:cs typeface="Century Gothic"/>
                <a:sym typeface="Century Gothic"/>
              </a:rPr>
            </a:br>
            <a:r>
              <a:rPr b="1" lang="en-US" sz="3600">
                <a:solidFill>
                  <a:srgbClr val="DB212E"/>
                </a:solidFill>
                <a:latin typeface="Century Gothic"/>
                <a:ea typeface="Century Gothic"/>
                <a:cs typeface="Century Gothic"/>
                <a:sym typeface="Century Gothic"/>
              </a:rPr>
              <a:t>Współtwórcy</a:t>
            </a:r>
            <a:r>
              <a:rPr b="1" lang="en-US" sz="3600">
                <a:solidFill>
                  <a:srgbClr val="DB212E"/>
                </a:solidFill>
                <a:latin typeface="Century Gothic"/>
                <a:ea typeface="Century Gothic"/>
                <a:cs typeface="Century Gothic"/>
                <a:sym typeface="Century Gothic"/>
              </a:rPr>
              <a:t>: </a:t>
            </a:r>
            <a:r>
              <a:rPr b="1" lang="en-US" sz="3600">
                <a:solidFill>
                  <a:srgbClr val="572528"/>
                </a:solidFill>
                <a:latin typeface="Century Gothic"/>
                <a:ea typeface="Century Gothic"/>
                <a:cs typeface="Century Gothic"/>
                <a:sym typeface="Century Gothic"/>
              </a:rPr>
              <a:t>Floryda, Ohio, Północna California, Południowa California, Szwecja, UK, Utah</a:t>
            </a:r>
            <a:endParaRPr/>
          </a:p>
        </p:txBody>
      </p:sp>
      <p:cxnSp>
        <p:nvCxnSpPr>
          <p:cNvPr id="193" name="Google Shape;193;p13"/>
          <p:cNvCxnSpPr/>
          <p:nvPr/>
        </p:nvCxnSpPr>
        <p:spPr>
          <a:xfrm>
            <a:off x="0" y="4383123"/>
            <a:ext cx="12192000" cy="0"/>
          </a:xfrm>
          <a:prstGeom prst="straightConnector1">
            <a:avLst/>
          </a:prstGeom>
          <a:noFill/>
          <a:ln cap="flat" cmpd="sng" w="31750">
            <a:solidFill>
              <a:srgbClr val="DB212E"/>
            </a:solidFill>
            <a:prstDash val="solid"/>
            <a:miter lim="800000"/>
            <a:headEnd len="sm" w="sm" type="none"/>
            <a:tailEnd len="sm" w="sm"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4"/>
          <p:cNvSpPr txBox="1"/>
          <p:nvPr/>
        </p:nvSpPr>
        <p:spPr>
          <a:xfrm>
            <a:off x="1050758" y="632931"/>
            <a:ext cx="10593000" cy="618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Cel: </a:t>
            </a:r>
            <a:r>
              <a:rPr b="1" lang="en-US" sz="3600">
                <a:solidFill>
                  <a:srgbClr val="572528"/>
                </a:solidFill>
                <a:latin typeface="Century Gothic"/>
                <a:ea typeface="Century Gothic"/>
                <a:cs typeface="Century Gothic"/>
                <a:sym typeface="Century Gothic"/>
              </a:rPr>
              <a:t>Umożliwić Konferencji i Wspólnocie rzeczową dyskusję na temat możliwości i przeszkód związanych z udostępnianiem pełnometrażowych książek osobom osadzonym na tabletach.</a:t>
            </a:r>
            <a:endParaRPr>
              <a:solidFill>
                <a:srgbClr val="572528"/>
              </a:solidFill>
            </a:endParaRPr>
          </a:p>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Wpływ finansowy: </a:t>
            </a:r>
            <a:r>
              <a:rPr b="1" lang="en-US" sz="3600">
                <a:solidFill>
                  <a:srgbClr val="572528"/>
                </a:solidFill>
                <a:latin typeface="Century Gothic"/>
                <a:ea typeface="Century Gothic"/>
                <a:cs typeface="Century Gothic"/>
                <a:sym typeface="Century Gothic"/>
              </a:rPr>
              <a:t>Koszt przygotowania planu projektu jest minimalny. Koszty dla NAWS pojawiłyby się dopiero na etapie realizacji projektu, jeśli WSC przyjęłaby i nadała mu priorytet.</a:t>
            </a:r>
            <a:endParaRPr>
              <a:solidFill>
                <a:srgbClr val="572528"/>
              </a:solidFill>
            </a:endParaRPr>
          </a:p>
          <a:p>
            <a:pPr indent="0" lvl="0" marL="0" rtl="0" algn="l">
              <a:spcBef>
                <a:spcPts val="0"/>
              </a:spcBef>
              <a:spcAft>
                <a:spcPts val="0"/>
              </a:spcAft>
              <a:buClr>
                <a:schemeClr val="dk1"/>
              </a:buClr>
              <a:buFont typeface="Arial"/>
              <a:buNone/>
            </a:pPr>
            <a:r>
              <a:rPr b="1" lang="en-US" sz="3600">
                <a:solidFill>
                  <a:srgbClr val="DB212E"/>
                </a:solidFill>
                <a:latin typeface="Century Gothic"/>
                <a:ea typeface="Century Gothic"/>
                <a:cs typeface="Century Gothic"/>
                <a:sym typeface="Century Gothic"/>
              </a:rPr>
              <a:t>Wpływ na politykę: </a:t>
            </a:r>
            <a:r>
              <a:rPr b="1" lang="en-US" sz="3600">
                <a:solidFill>
                  <a:srgbClr val="572528"/>
                </a:solidFill>
                <a:latin typeface="Century Gothic"/>
                <a:ea typeface="Century Gothic"/>
                <a:cs typeface="Century Gothic"/>
                <a:sym typeface="Century Gothic"/>
              </a:rPr>
              <a:t>Brak.</a:t>
            </a:r>
            <a:endParaRPr/>
          </a:p>
        </p:txBody>
      </p:sp>
      <p:cxnSp>
        <p:nvCxnSpPr>
          <p:cNvPr id="200" name="Google Shape;200;p14"/>
          <p:cNvCxnSpPr/>
          <p:nvPr/>
        </p:nvCxnSpPr>
        <p:spPr>
          <a:xfrm>
            <a:off x="0" y="63292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01" name="Google Shape;201;p14"/>
          <p:cNvSpPr/>
          <p:nvPr/>
        </p:nvSpPr>
        <p:spPr>
          <a:xfrm>
            <a:off x="289933" y="-105876"/>
            <a:ext cx="11678400" cy="738900"/>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a:t>
            </a:r>
            <a:r>
              <a:rPr b="1" lang="en-US" sz="4000" u="none" cap="none" strike="noStrike">
                <a:solidFill>
                  <a:srgbClr val="DB212E"/>
                </a:solidFill>
                <a:latin typeface="Century Gothic"/>
                <a:ea typeface="Century Gothic"/>
                <a:cs typeface="Century Gothic"/>
                <a:sym typeface="Century Gothic"/>
              </a:rPr>
              <a:t> </a:t>
            </a:r>
            <a:r>
              <a:rPr b="1" lang="en-US" sz="4000">
                <a:solidFill>
                  <a:srgbClr val="DB212E"/>
                </a:solidFill>
                <a:latin typeface="Century Gothic"/>
                <a:ea typeface="Century Gothic"/>
                <a:cs typeface="Century Gothic"/>
                <a:sym typeface="Century Gothic"/>
              </a:rPr>
              <a:t>4</a:t>
            </a:r>
            <a:r>
              <a:rPr b="1" lang="en-US" sz="4000" u="none" cap="none" strike="noStrike">
                <a:solidFill>
                  <a:srgbClr val="DB212E"/>
                </a:solidFill>
                <a:latin typeface="Century Gothic"/>
                <a:ea typeface="Century Gothic"/>
                <a:cs typeface="Century Gothic"/>
                <a:sym typeface="Century Gothic"/>
              </a:rPr>
              <a:t>:</a:t>
            </a:r>
            <a:endParaRPr b="1" sz="3600">
              <a:solidFill>
                <a:srgbClr val="572528"/>
              </a:solidFill>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5"/>
          <p:cNvSpPr txBox="1"/>
          <p:nvPr/>
        </p:nvSpPr>
        <p:spPr>
          <a:xfrm>
            <a:off x="968533" y="914088"/>
            <a:ext cx="104013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572528"/>
                </a:solidFill>
                <a:latin typeface="Century Gothic"/>
                <a:ea typeface="Century Gothic"/>
                <a:cs typeface="Century Gothic"/>
                <a:sym typeface="Century Gothic"/>
              </a:rPr>
              <a:t>Anonimowi Narkomani istnieją, aby nieść posłanie nadziei i wolności każdemu uzależnionemu, który szuka zdrowienia, w tym naszym członkom przebywającym „za kratami”. W miarę jak systemy penitencjarne coraz częściej przechodzą z książek papierowych na zabezpieczone tablety cyfrowe, wielu osadzonych uzależnionych traci dostęp do książkowych pozycji literatury NA, takich jak Właśnie Dzisiaj, To Działa Jak i Dlaczego oraz Życie w Czystości. Bez działania ta zmiana grozi ograniczeniem dostępu do fundamentów naszego posłania dla niektórych z naszych najbardziej odizolowanych członków…</a:t>
            </a:r>
            <a:endParaRPr/>
          </a:p>
        </p:txBody>
      </p:sp>
      <p:cxnSp>
        <p:nvCxnSpPr>
          <p:cNvPr id="208" name="Google Shape;208;p15"/>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09" name="Google Shape;209;p15"/>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Uzasadnienie wniosku 4 </a:t>
            </a:r>
            <a:endParaRPr b="1" sz="3600">
              <a:solidFill>
                <a:srgbClr val="572528"/>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6"/>
          <p:cNvSpPr txBox="1"/>
          <p:nvPr/>
        </p:nvSpPr>
        <p:spPr>
          <a:xfrm>
            <a:off x="903833" y="779628"/>
            <a:ext cx="11064300" cy="59979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2900">
                <a:solidFill>
                  <a:srgbClr val="572528"/>
                </a:solidFill>
                <a:latin typeface="Century Gothic"/>
                <a:ea typeface="Century Gothic"/>
                <a:cs typeface="Century Gothic"/>
                <a:sym typeface="Century Gothic"/>
              </a:rPr>
              <a:t>Zatwierdzenie tej decyzji pozwoliłoby Radzie Światowej opracować plan projektu, który zbada praktyczne i oparte na zasadach sposoby udostępnienia naszej wspólnotowej literatury książkowej poprzez systemy tabletów więziennych.</a:t>
            </a:r>
            <a:endParaRPr b="1" sz="2900">
              <a:solidFill>
                <a:srgbClr val="572528"/>
              </a:solidFill>
              <a:latin typeface="Century Gothic"/>
              <a:ea typeface="Century Gothic"/>
              <a:cs typeface="Century Gothic"/>
              <a:sym typeface="Century Gothic"/>
            </a:endParaRPr>
          </a:p>
          <a:p>
            <a:pPr indent="0" lvl="0" marL="0" marR="0" rtl="0" algn="l">
              <a:spcBef>
                <a:spcPts val="400"/>
              </a:spcBef>
              <a:spcAft>
                <a:spcPts val="0"/>
              </a:spcAft>
              <a:buNone/>
            </a:pPr>
            <a:r>
              <a:rPr b="1" lang="en-US" sz="2900">
                <a:solidFill>
                  <a:srgbClr val="572528"/>
                </a:solidFill>
                <a:latin typeface="Century Gothic"/>
                <a:ea typeface="Century Gothic"/>
                <a:cs typeface="Century Gothic"/>
                <a:sym typeface="Century Gothic"/>
              </a:rPr>
              <a:t>Plan ten obejmowałby analizę zagadnień logistycznych, prawnych, finansowych oraz związanych ze Wspólnotą, gwarantując, że każde podejście będzie zgodne z zasadami samowystarczalności i zachowa integralność własności intelektualnej NA, zgodnie z  postanowieniami P</a:t>
            </a:r>
            <a:r>
              <a:rPr b="1" lang="en-US" sz="2800">
                <a:solidFill>
                  <a:srgbClr val="572528"/>
                </a:solidFill>
                <a:latin typeface="Century Gothic"/>
                <a:ea typeface="Century Gothic"/>
                <a:cs typeface="Century Gothic"/>
                <a:sym typeface="Century Gothic"/>
              </a:rPr>
              <a:t>owierniczego Funduszu Własności Intelektualnej Wspólnoty</a:t>
            </a:r>
            <a:r>
              <a:rPr b="1" lang="en-US" sz="2900">
                <a:solidFill>
                  <a:srgbClr val="572528"/>
                </a:solidFill>
                <a:latin typeface="Century Gothic"/>
                <a:ea typeface="Century Gothic"/>
                <a:cs typeface="Century Gothic"/>
                <a:sym typeface="Century Gothic"/>
              </a:rPr>
              <a:t> (FIPT).</a:t>
            </a:r>
            <a:endParaRPr b="1" sz="2900">
              <a:solidFill>
                <a:srgbClr val="572528"/>
              </a:solidFill>
              <a:latin typeface="Century Gothic"/>
              <a:ea typeface="Century Gothic"/>
              <a:cs typeface="Century Gothic"/>
              <a:sym typeface="Century Gothic"/>
            </a:endParaRPr>
          </a:p>
          <a:p>
            <a:pPr indent="0" lvl="0" marL="0" marR="0" rtl="0" algn="l">
              <a:spcBef>
                <a:spcPts val="400"/>
              </a:spcBef>
              <a:spcAft>
                <a:spcPts val="0"/>
              </a:spcAft>
              <a:buNone/>
            </a:pPr>
            <a:r>
              <a:rPr b="1" lang="en-US" sz="2900">
                <a:solidFill>
                  <a:srgbClr val="572528"/>
                </a:solidFill>
                <a:latin typeface="Century Gothic"/>
                <a:ea typeface="Century Gothic"/>
                <a:cs typeface="Century Gothic"/>
                <a:sym typeface="Century Gothic"/>
              </a:rPr>
              <a:t>Wielu osadzonych członków już teraz doświadcza nierówności w dostępie do literatury, zależnie od zasad obowiązujących w danej placówce oraz od geografii. . . .</a:t>
            </a:r>
            <a:endParaRPr b="1" sz="2900">
              <a:solidFill>
                <a:srgbClr val="572528"/>
              </a:solidFill>
              <a:latin typeface="Century Gothic"/>
              <a:ea typeface="Century Gothic"/>
              <a:cs typeface="Century Gothic"/>
              <a:sym typeface="Century Gothic"/>
            </a:endParaRPr>
          </a:p>
        </p:txBody>
      </p:sp>
      <p:cxnSp>
        <p:nvCxnSpPr>
          <p:cNvPr id="216" name="Google Shape;216;p16"/>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17" name="Google Shape;217;p16"/>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Uzasadnienie wniosku 4 </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7"/>
          <p:cNvSpPr txBox="1"/>
          <p:nvPr/>
        </p:nvSpPr>
        <p:spPr>
          <a:xfrm>
            <a:off x="828136" y="769354"/>
            <a:ext cx="11220300" cy="61467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3000">
                <a:solidFill>
                  <a:srgbClr val="572528"/>
                </a:solidFill>
                <a:latin typeface="Century Gothic"/>
                <a:ea typeface="Century Gothic"/>
                <a:cs typeface="Century Gothic"/>
                <a:sym typeface="Century Gothic"/>
              </a:rPr>
              <a:t>Badanie opcji cyfrowych pomogłoby Wspólnocie odpowiedzieć na te nierówności, jednocześnie dostosowując się do zmieniającego się środowiska. Stwarza to również okazję do wzmocnienia naszych relacji służb z instytucjami korekcyjnymi, zapewniając, że literatura NA pozostanie dostępna dla osób o ograniczonych zasobach finansowych.</a:t>
            </a:r>
            <a:endParaRPr b="1" sz="3000">
              <a:solidFill>
                <a:srgbClr val="572528"/>
              </a:solidFill>
              <a:latin typeface="Century Gothic"/>
              <a:ea typeface="Century Gothic"/>
              <a:cs typeface="Century Gothic"/>
              <a:sym typeface="Century Gothic"/>
            </a:endParaRPr>
          </a:p>
          <a:p>
            <a:pPr indent="0" lvl="0" marL="0" marR="0" rtl="0" algn="l">
              <a:spcBef>
                <a:spcPts val="400"/>
              </a:spcBef>
              <a:spcAft>
                <a:spcPts val="0"/>
              </a:spcAft>
              <a:buNone/>
            </a:pPr>
            <a:r>
              <a:rPr b="1" lang="en-US" sz="3000">
                <a:solidFill>
                  <a:srgbClr val="572528"/>
                </a:solidFill>
                <a:latin typeface="Century Gothic"/>
                <a:ea typeface="Century Gothic"/>
                <a:cs typeface="Century Gothic"/>
                <a:sym typeface="Century Gothic"/>
              </a:rPr>
              <a:t>Popierając tę decyzję, Światowa Konferencja Służb potwierdziłaby nasze zobowiązanie do niesienia posłania wszystkim uzależnionym, niezależnie od okoliczności, oraz upoważniłaby Radę Światową do proaktywnego działania, przedstawiając przemyślane opcje do przeglądu i zatwierdzenia przez Wspólnotę.</a:t>
            </a:r>
            <a:endParaRPr b="1" sz="3000">
              <a:solidFill>
                <a:srgbClr val="572528"/>
              </a:solidFill>
              <a:latin typeface="Century Gothic"/>
              <a:ea typeface="Century Gothic"/>
              <a:cs typeface="Century Gothic"/>
              <a:sym typeface="Century Gothic"/>
            </a:endParaRPr>
          </a:p>
        </p:txBody>
      </p:sp>
      <p:cxnSp>
        <p:nvCxnSpPr>
          <p:cNvPr id="224" name="Google Shape;224;p17"/>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25" name="Google Shape;225;p17"/>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Uzasadnienie wniosku 4 </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8"/>
          <p:cNvSpPr txBox="1"/>
          <p:nvPr/>
        </p:nvSpPr>
        <p:spPr>
          <a:xfrm>
            <a:off x="688068" y="972157"/>
            <a:ext cx="11072700" cy="56952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2800">
                <a:solidFill>
                  <a:srgbClr val="572528"/>
                </a:solidFill>
                <a:latin typeface="Century Gothic"/>
                <a:ea typeface="Century Gothic"/>
                <a:cs typeface="Century Gothic"/>
                <a:sym typeface="Century Gothic"/>
              </a:rPr>
              <a:t>Rada Światowa podziela intencję wnioskodawców, aby zapewnić wszystkim uzależnionym — w tym tym odbywającym karę — dostęp do literatury NA oraz do posłania o zdrowieniu. Rozumiemy, że przejście systemów penitencjarnych z drukowanych książek na cyfrowe tablety niesie zarówno możliwości, jak i wyzwania. Uważamy jednak, że ten wniosek jest niepotrzebny, ponieważ Światowa Służba NA już prowadzi ciągłe działania mające na celu umożliwienie dostępu do literatury w zakładach karnych, jednocześnie podtrzymując zasadę samowystarczalności oraz integralność Powierniczego Funduszu Własności Intelektualnej Wspólnoty (FIPT). Obecnie współpracujemy z dostawcami i instytucjami, aby bezpłatnie udostępniać materiały, które są już dostępne na na.org. …</a:t>
            </a:r>
            <a:endParaRPr sz="1200"/>
          </a:p>
        </p:txBody>
      </p:sp>
      <p:cxnSp>
        <p:nvCxnSpPr>
          <p:cNvPr id="232" name="Google Shape;232;p18"/>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33" name="Google Shape;233;p18"/>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a:t>
            </a:r>
            <a:r>
              <a:rPr b="1" lang="en-US" sz="4000">
                <a:solidFill>
                  <a:srgbClr val="DB212E"/>
                </a:solidFill>
                <a:latin typeface="Century Gothic"/>
                <a:ea typeface="Century Gothic"/>
                <a:cs typeface="Century Gothic"/>
                <a:sym typeface="Century Gothic"/>
              </a:rPr>
              <a:t>niosek 4: Odpowiedź Rady Światowej</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855577" y="510375"/>
            <a:ext cx="10170300" cy="3738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16737"/>
              </a:buClr>
              <a:buSzPts val="4800"/>
              <a:buFont typeface="Arial"/>
              <a:buNone/>
            </a:pPr>
            <a:r>
              <a:rPr b="1" lang="en-US" sz="4800">
                <a:solidFill>
                  <a:srgbClr val="F16737"/>
                </a:solidFill>
                <a:latin typeface="Century Gothic"/>
                <a:ea typeface="Century Gothic"/>
                <a:cs typeface="Century Gothic"/>
                <a:sym typeface="Century Gothic"/>
              </a:rPr>
              <a:t>2026 CAR – Prezentacja PowerPoint</a:t>
            </a:r>
            <a:endParaRPr b="1" sz="4800">
              <a:solidFill>
                <a:srgbClr val="F16737"/>
              </a:solidFill>
              <a:latin typeface="Century Gothic"/>
              <a:ea typeface="Century Gothic"/>
              <a:cs typeface="Century Gothic"/>
              <a:sym typeface="Century Gothic"/>
            </a:endParaRPr>
          </a:p>
          <a:p>
            <a:pPr indent="0" lvl="0" marL="0" marR="0" rtl="0" algn="l">
              <a:lnSpc>
                <a:spcPct val="90000"/>
              </a:lnSpc>
              <a:spcBef>
                <a:spcPts val="0"/>
              </a:spcBef>
              <a:spcAft>
                <a:spcPts val="0"/>
              </a:spcAft>
              <a:buClr>
                <a:srgbClr val="F16737"/>
              </a:buClr>
              <a:buSzPts val="4800"/>
              <a:buFont typeface="Arial"/>
              <a:buNone/>
            </a:pPr>
            <a:r>
              <a:rPr b="1" lang="en-US" sz="4800">
                <a:solidFill>
                  <a:srgbClr val="F16737"/>
                </a:solidFill>
                <a:latin typeface="Century Gothic"/>
                <a:ea typeface="Century Gothic"/>
                <a:cs typeface="Century Gothic"/>
                <a:sym typeface="Century Gothic"/>
              </a:rPr>
              <a:t>Niniejsza prezentacja zawiera główne punkty CAR (wnioski i tematy do dyskusji). Zachęcamy wszystkich członków do przeczytania pełnego CAR. Pełny dokument CAR 2026 znajduje się na stronie na.org/conference.</a:t>
            </a:r>
            <a:endParaRPr b="1" sz="4800">
              <a:solidFill>
                <a:srgbClr val="F16737"/>
              </a:solidFill>
              <a:latin typeface="Century Gothic"/>
              <a:ea typeface="Century Gothic"/>
              <a:cs typeface="Century Gothic"/>
              <a:sym typeface="Century Gothic"/>
            </a:endParaRPr>
          </a:p>
          <a:p>
            <a:pPr indent="-488950" lvl="0" marL="742950" marR="0" rtl="0" algn="l">
              <a:lnSpc>
                <a:spcPct val="90000"/>
              </a:lnSpc>
              <a:spcBef>
                <a:spcPts val="1000"/>
              </a:spcBef>
              <a:spcAft>
                <a:spcPts val="0"/>
              </a:spcAft>
              <a:buClr>
                <a:schemeClr val="dk1"/>
              </a:buClr>
              <a:buSzPts val="4000"/>
              <a:buFont typeface="Arial"/>
              <a:buNone/>
            </a:pPr>
            <a:r>
              <a:t/>
            </a:r>
            <a:endParaRPr b="1" i="0" sz="4000" u="none" cap="none" strike="noStrike">
              <a:solidFill>
                <a:schemeClr val="dk1"/>
              </a:solidFill>
              <a:latin typeface="Century Gothic"/>
              <a:ea typeface="Century Gothic"/>
              <a:cs typeface="Century Gothic"/>
              <a:sym typeface="Century Gothic"/>
            </a:endParaRPr>
          </a:p>
        </p:txBody>
      </p:sp>
      <p:pic>
        <p:nvPicPr>
          <p:cNvPr id="97" name="Google Shape;97;p2"/>
          <p:cNvPicPr preferRelativeResize="0"/>
          <p:nvPr/>
        </p:nvPicPr>
        <p:blipFill rotWithShape="1">
          <a:blip r:embed="rId3">
            <a:alphaModFix/>
          </a:blip>
          <a:srcRect b="21493" l="0" r="0" t="0"/>
          <a:stretch/>
        </p:blipFill>
        <p:spPr>
          <a:xfrm>
            <a:off x="10413843" y="510378"/>
            <a:ext cx="1542943" cy="156985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9"/>
          <p:cNvSpPr txBox="1"/>
          <p:nvPr/>
        </p:nvSpPr>
        <p:spPr>
          <a:xfrm>
            <a:off x="928688" y="731520"/>
            <a:ext cx="11072700" cy="60954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3000">
                <a:solidFill>
                  <a:srgbClr val="572528"/>
                </a:solidFill>
                <a:latin typeface="Century Gothic"/>
                <a:ea typeface="Century Gothic"/>
                <a:cs typeface="Century Gothic"/>
                <a:sym typeface="Century Gothic"/>
              </a:rPr>
              <a:t>Podstawowy Tekst jest dostępny w dwunastu językach w formie audio, </a:t>
            </a:r>
            <a:r>
              <a:rPr b="1" lang="en-US" sz="3000">
                <a:solidFill>
                  <a:srgbClr val="572528"/>
                </a:solidFill>
                <a:latin typeface="Century Gothic"/>
                <a:ea typeface="Century Gothic"/>
                <a:cs typeface="Century Gothic"/>
                <a:sym typeface="Century Gothic"/>
              </a:rPr>
              <a:t>ulotki</a:t>
            </a:r>
            <a:r>
              <a:rPr b="1" lang="en-US" sz="3000">
                <a:solidFill>
                  <a:srgbClr val="572528"/>
                </a:solidFill>
                <a:latin typeface="Century Gothic"/>
                <a:ea typeface="Century Gothic"/>
                <a:cs typeface="Century Gothic"/>
                <a:sym typeface="Century Gothic"/>
              </a:rPr>
              <a:t> IP, broszury oraz materiały tłumaczone są dostępne w 61 językach. Wprowadzenie do NA — zawierające dziesięć IP oraz rozdział Kroki z Podstawowego Tekstu — wkrótce będzie dostępne w formie audio po angielsku i hiszpańsku. Udostępnienie pełnowymiarowych książek na tabletach nie jest prostym rozwiązaniem. Środowiska penitencjarne bardzo się różnią; wiele z nich nadal wymaga fizycznych książek. Nie współpracujemy z komercyjnymi firmami produkującymi tablety, które pobierałyby opłaty za materiały, które my udostępniamy bezpłatnie. Naszym priorytetem pozostaje dostępność, a nie komercjalizacja.</a:t>
            </a:r>
            <a:endParaRPr/>
          </a:p>
        </p:txBody>
      </p:sp>
      <p:cxnSp>
        <p:nvCxnSpPr>
          <p:cNvPr id="240" name="Google Shape;240;p19"/>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41" name="Google Shape;241;p19"/>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4: Odpowiedź Rady Światowej</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0"/>
          <p:cNvSpPr txBox="1"/>
          <p:nvPr/>
        </p:nvSpPr>
        <p:spPr>
          <a:xfrm>
            <a:off x="900113" y="731520"/>
            <a:ext cx="11101500" cy="60954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3000">
                <a:solidFill>
                  <a:srgbClr val="572528"/>
                </a:solidFill>
                <a:latin typeface="Century Gothic"/>
                <a:ea typeface="Century Gothic"/>
                <a:cs typeface="Century Gothic"/>
                <a:sym typeface="Century Gothic"/>
              </a:rPr>
              <a:t>Ważne jest, aby uznać, że Światowe Służby NA są w dużej mierze finansowana ze sprzedaży literatury, z czego znacząca część pochodzi z inicjatyw wspierających osadzonych uzależnionych. Udostępniamy wiele zasobów bezpłatnie, ponieważ głęboko wierzymy w naszą misję; musimy jednak także dbać o trwałość służb, które pozwalają nam nieść posłanie na całym świecie. Kiedyś oferowaliśmy PDF-y głównych tytułów online, lecz masowa nieautoryzowana dystrybucja wymusiła ich usunięcie. Materiały audio — szczególnie w języku hiszpańskim — są obecnie najczęściej używanymi zasobami na tabletach więziennych, co kieruje naszymi ostatnimi projektami nagraniowymi.</a:t>
            </a:r>
            <a:endParaRPr/>
          </a:p>
        </p:txBody>
      </p:sp>
      <p:cxnSp>
        <p:nvCxnSpPr>
          <p:cNvPr id="248" name="Google Shape;248;p20"/>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49" name="Google Shape;249;p20"/>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4: Odpowiedź Rady Światowej</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1"/>
          <p:cNvSpPr txBox="1"/>
          <p:nvPr/>
        </p:nvSpPr>
        <p:spPr>
          <a:xfrm>
            <a:off x="1" y="731525"/>
            <a:ext cx="12001500" cy="60954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3000">
                <a:solidFill>
                  <a:srgbClr val="572528"/>
                </a:solidFill>
                <a:latin typeface="Century Gothic"/>
                <a:ea typeface="Century Gothic"/>
                <a:cs typeface="Century Gothic"/>
                <a:sym typeface="Century Gothic"/>
              </a:rPr>
              <a:t>Już od ponad dwóch dekad, NAWS stale dostarcza nieodpłatnie literaturę osadzonym członkom na ich prośbę oraz oferuje Tekst Podstawowy po utrzymaniu dalszego kontaktu. Uznajemy również znaczenie działań H&amp;I polegających na organizowaniu mityngów do jednostek oraz wsparcia przy powrocie do społeczeństwa, w tym pomagania członkom przyjmującym leki związane z uzależnieniem, aby czuli się mile widziani w NA. Choć narzędzia cyfrowe będą się dalej rozwijać, nasze zrównoważone podejście — łączące technologię, ludzkie połączenie i odpowiedzialność finansową — pozostaje najbardziej skutecznym sposobem niesienia naszego posłania. Intencja tego wniosku jest zgodna z pracami już prowadzonymi w NA World Services.</a:t>
            </a:r>
            <a:endParaRPr/>
          </a:p>
        </p:txBody>
      </p:sp>
      <p:cxnSp>
        <p:nvCxnSpPr>
          <p:cNvPr id="256" name="Google Shape;256;p21"/>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57" name="Google Shape;257;p21"/>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4: Odpowiedź Rady Światowej</a:t>
            </a:r>
            <a:endParaRPr b="1" sz="4000">
              <a:solidFill>
                <a:srgbClr val="DB212E"/>
              </a:solidFill>
              <a:latin typeface="Century Gothic"/>
              <a:ea typeface="Century Gothic"/>
              <a:cs typeface="Century Gothic"/>
              <a:sym typeface="Century Gothic"/>
            </a:endParaRPr>
          </a:p>
        </p:txBody>
      </p:sp>
      <p:sp>
        <p:nvSpPr>
          <p:cNvPr id="258" name="Google Shape;258;p21"/>
          <p:cNvSpPr txBox="1"/>
          <p:nvPr/>
        </p:nvSpPr>
        <p:spPr>
          <a:xfrm>
            <a:off x="9942651" y="5232945"/>
            <a:ext cx="20256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2"/>
          <p:cNvSpPr/>
          <p:nvPr/>
        </p:nvSpPr>
        <p:spPr>
          <a:xfrm>
            <a:off x="357331" y="2049512"/>
            <a:ext cx="11678400" cy="1648800"/>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3500">
                <a:solidFill>
                  <a:srgbClr val="DB212E"/>
                </a:solidFill>
                <a:latin typeface="Century Gothic"/>
                <a:ea typeface="Century Gothic"/>
                <a:cs typeface="Century Gothic"/>
                <a:sym typeface="Century Gothic"/>
              </a:rPr>
              <a:t>Wniosek 5: </a:t>
            </a:r>
            <a:r>
              <a:rPr b="1" lang="en-US" sz="3500">
                <a:solidFill>
                  <a:srgbClr val="572528"/>
                </a:solidFill>
                <a:latin typeface="Century Gothic"/>
                <a:ea typeface="Century Gothic"/>
                <a:cs typeface="Century Gothic"/>
                <a:sym typeface="Century Gothic"/>
              </a:rPr>
              <a:t>Zobowiązać Radę Światową do wdrożenia rozwiązań wykorzystujących sztuczną inteligencję (AI) do interpretacji językowej podczas spotkań WSC (zarówno stacjonarnych, jak i wirtualnych), które zastąpią obecną, wykonywaną przez ludzi, tłumaczenie symultaniczne.</a:t>
            </a:r>
            <a:endParaRPr sz="900">
              <a:solidFill>
                <a:srgbClr val="572528"/>
              </a:solidFill>
            </a:endParaRPr>
          </a:p>
        </p:txBody>
      </p:sp>
      <p:sp>
        <p:nvSpPr>
          <p:cNvPr id="265" name="Google Shape;265;p22"/>
          <p:cNvSpPr txBox="1"/>
          <p:nvPr/>
        </p:nvSpPr>
        <p:spPr>
          <a:xfrm>
            <a:off x="789279" y="4557525"/>
            <a:ext cx="108144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Wnioskodawca</a:t>
            </a:r>
            <a:r>
              <a:rPr b="1" lang="en-US" sz="3600">
                <a:solidFill>
                  <a:srgbClr val="DB212E"/>
                </a:solidFill>
                <a:latin typeface="Century Gothic"/>
                <a:ea typeface="Century Gothic"/>
                <a:cs typeface="Century Gothic"/>
                <a:sym typeface="Century Gothic"/>
              </a:rPr>
              <a:t>: </a:t>
            </a:r>
            <a:r>
              <a:rPr b="1" lang="en-US" sz="3600">
                <a:solidFill>
                  <a:srgbClr val="572528"/>
                </a:solidFill>
                <a:latin typeface="Century Gothic"/>
                <a:ea typeface="Century Gothic"/>
                <a:cs typeface="Century Gothic"/>
                <a:sym typeface="Century Gothic"/>
              </a:rPr>
              <a:t>Południowa Floryda Region</a:t>
            </a:r>
            <a:endParaRPr>
              <a:solidFill>
                <a:srgbClr val="572528"/>
              </a:solidFill>
            </a:endParaRPr>
          </a:p>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Współtwórcy</a:t>
            </a:r>
            <a:r>
              <a:rPr b="1" lang="en-US" sz="3600">
                <a:solidFill>
                  <a:srgbClr val="DB212E"/>
                </a:solidFill>
                <a:latin typeface="Century Gothic"/>
                <a:ea typeface="Century Gothic"/>
                <a:cs typeface="Century Gothic"/>
                <a:sym typeface="Century Gothic"/>
              </a:rPr>
              <a:t>: </a:t>
            </a:r>
            <a:r>
              <a:rPr b="1" lang="en-US" sz="3600">
                <a:solidFill>
                  <a:srgbClr val="572528"/>
                </a:solidFill>
                <a:latin typeface="Century Gothic"/>
                <a:ea typeface="Century Gothic"/>
                <a:cs typeface="Century Gothic"/>
                <a:sym typeface="Century Gothic"/>
              </a:rPr>
              <a:t>Iran, UK, Nepal</a:t>
            </a:r>
            <a:endParaRPr/>
          </a:p>
        </p:txBody>
      </p:sp>
      <p:cxnSp>
        <p:nvCxnSpPr>
          <p:cNvPr id="266" name="Google Shape;266;p22"/>
          <p:cNvCxnSpPr/>
          <p:nvPr/>
        </p:nvCxnSpPr>
        <p:spPr>
          <a:xfrm>
            <a:off x="100463" y="4127948"/>
            <a:ext cx="12192000" cy="0"/>
          </a:xfrm>
          <a:prstGeom prst="straightConnector1">
            <a:avLst/>
          </a:prstGeom>
          <a:noFill/>
          <a:ln cap="flat" cmpd="sng" w="31750">
            <a:solidFill>
              <a:srgbClr val="DB212E"/>
            </a:solidFill>
            <a:prstDash val="solid"/>
            <a:miter lim="800000"/>
            <a:headEnd len="sm" w="sm" type="none"/>
            <a:tailEnd len="sm" w="sm"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3"/>
          <p:cNvSpPr txBox="1"/>
          <p:nvPr/>
        </p:nvSpPr>
        <p:spPr>
          <a:xfrm>
            <a:off x="1028699" y="671691"/>
            <a:ext cx="10887000" cy="6003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DB212E"/>
                </a:solidFill>
                <a:latin typeface="Century Gothic"/>
                <a:ea typeface="Century Gothic"/>
                <a:cs typeface="Century Gothic"/>
                <a:sym typeface="Century Gothic"/>
              </a:rPr>
              <a:t>Cel: </a:t>
            </a:r>
            <a:r>
              <a:rPr b="1" lang="en-US" sz="3200">
                <a:solidFill>
                  <a:srgbClr val="572528"/>
                </a:solidFill>
                <a:latin typeface="Century Gothic"/>
                <a:ea typeface="Century Gothic"/>
                <a:cs typeface="Century Gothic"/>
                <a:sym typeface="Century Gothic"/>
              </a:rPr>
              <a:t>Wyeliminować bariery językowe, aby zapewnić, że wszystkie głosy na całym świecie są słyszane, a także zwiększyć skuteczność komunikacji i oszczędność czasu podczas spotkań roboczych. Ta inicjatywa ma również na celu zmniejszenie ryzyka błędów ludzkiej interpretacji oraz potencjalnych nieobecności podczas naszych sesji.</a:t>
            </a:r>
            <a:endParaRPr b="1" sz="3200">
              <a:solidFill>
                <a:srgbClr val="572528"/>
              </a:solidFill>
              <a:latin typeface="Century Gothic"/>
              <a:ea typeface="Century Gothic"/>
              <a:cs typeface="Century Gothic"/>
              <a:sym typeface="Century Gothic"/>
            </a:endParaRPr>
          </a:p>
          <a:p>
            <a:pPr indent="0" lvl="0" marL="0" marR="0" rtl="0" algn="l">
              <a:spcBef>
                <a:spcPts val="0"/>
              </a:spcBef>
              <a:spcAft>
                <a:spcPts val="0"/>
              </a:spcAft>
              <a:buNone/>
            </a:pPr>
            <a:r>
              <a:rPr b="1" lang="en-US" sz="3200">
                <a:solidFill>
                  <a:srgbClr val="DB212E"/>
                </a:solidFill>
                <a:latin typeface="Century Gothic"/>
                <a:ea typeface="Century Gothic"/>
                <a:cs typeface="Century Gothic"/>
                <a:sym typeface="Century Gothic"/>
              </a:rPr>
              <a:t>Wpływ finansowy: </a:t>
            </a:r>
            <a:r>
              <a:rPr b="1" lang="en-US" sz="3200">
                <a:solidFill>
                  <a:srgbClr val="572528"/>
                </a:solidFill>
                <a:latin typeface="Century Gothic"/>
                <a:ea typeface="Century Gothic"/>
                <a:cs typeface="Century Gothic"/>
                <a:sym typeface="Century Gothic"/>
              </a:rPr>
              <a:t>Oczekuje się, że wdrożenie tej technologii będzie kosztowne, ale dokładne koszty nie zostały jeszcze ustalone i wymagają dalszej analizy.</a:t>
            </a:r>
            <a:endParaRPr b="1" sz="3200">
              <a:solidFill>
                <a:srgbClr val="572528"/>
              </a:solidFill>
              <a:latin typeface="Century Gothic"/>
              <a:ea typeface="Century Gothic"/>
              <a:cs typeface="Century Gothic"/>
              <a:sym typeface="Century Gothic"/>
            </a:endParaRPr>
          </a:p>
          <a:p>
            <a:pPr indent="0" lvl="0" marL="0" marR="0" rtl="0" algn="l">
              <a:spcBef>
                <a:spcPts val="0"/>
              </a:spcBef>
              <a:spcAft>
                <a:spcPts val="0"/>
              </a:spcAft>
              <a:buNone/>
            </a:pPr>
            <a:r>
              <a:rPr b="1" lang="en-US" sz="3200">
                <a:solidFill>
                  <a:srgbClr val="DB212E"/>
                </a:solidFill>
                <a:latin typeface="Century Gothic"/>
                <a:ea typeface="Century Gothic"/>
                <a:cs typeface="Century Gothic"/>
                <a:sym typeface="Century Gothic"/>
              </a:rPr>
              <a:t>Wpływ na politykę: </a:t>
            </a:r>
            <a:r>
              <a:rPr b="1" lang="en-US" sz="3200">
                <a:solidFill>
                  <a:srgbClr val="572528"/>
                </a:solidFill>
                <a:latin typeface="Century Gothic"/>
                <a:ea typeface="Century Gothic"/>
                <a:cs typeface="Century Gothic"/>
                <a:sym typeface="Century Gothic"/>
              </a:rPr>
              <a:t>Brak.</a:t>
            </a:r>
            <a:endParaRPr b="1" sz="3200">
              <a:solidFill>
                <a:srgbClr val="572528"/>
              </a:solidFill>
              <a:latin typeface="Century Gothic"/>
              <a:ea typeface="Century Gothic"/>
              <a:cs typeface="Century Gothic"/>
              <a:sym typeface="Century Gothic"/>
            </a:endParaRPr>
          </a:p>
        </p:txBody>
      </p:sp>
      <p:cxnSp>
        <p:nvCxnSpPr>
          <p:cNvPr id="273" name="Google Shape;273;p23"/>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74" name="Google Shape;274;p23"/>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a:t>
            </a:r>
            <a:r>
              <a:rPr b="1" lang="en-US" sz="4000" u="none" cap="none" strike="noStrike">
                <a:solidFill>
                  <a:srgbClr val="DB212E"/>
                </a:solidFill>
                <a:latin typeface="Century Gothic"/>
                <a:ea typeface="Century Gothic"/>
                <a:cs typeface="Century Gothic"/>
                <a:sym typeface="Century Gothic"/>
              </a:rPr>
              <a:t> </a:t>
            </a:r>
            <a:r>
              <a:rPr b="1" lang="en-US" sz="4000">
                <a:solidFill>
                  <a:srgbClr val="DB212E"/>
                </a:solidFill>
                <a:latin typeface="Century Gothic"/>
                <a:ea typeface="Century Gothic"/>
                <a:cs typeface="Century Gothic"/>
                <a:sym typeface="Century Gothic"/>
              </a:rPr>
              <a:t>5</a:t>
            </a:r>
            <a:r>
              <a:rPr b="1" lang="en-US" sz="4000" u="none" cap="none" strike="noStrike">
                <a:solidFill>
                  <a:srgbClr val="DB212E"/>
                </a:solidFill>
                <a:latin typeface="Century Gothic"/>
                <a:ea typeface="Century Gothic"/>
                <a:cs typeface="Century Gothic"/>
                <a:sym typeface="Century Gothic"/>
              </a:rPr>
              <a:t>:</a:t>
            </a:r>
            <a:endParaRPr b="1" sz="3600">
              <a:solidFill>
                <a:srgbClr val="572528"/>
              </a:solidFill>
              <a:latin typeface="Century Gothic"/>
              <a:ea typeface="Century Gothic"/>
              <a:cs typeface="Century Gothic"/>
              <a:sym typeface="Century Gothic"/>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4"/>
          <p:cNvSpPr txBox="1"/>
          <p:nvPr/>
        </p:nvSpPr>
        <p:spPr>
          <a:xfrm>
            <a:off x="971550" y="1012257"/>
            <a:ext cx="10401300" cy="5818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100">
                <a:solidFill>
                  <a:srgbClr val="572528"/>
                </a:solidFill>
                <a:latin typeface="Century Gothic"/>
                <a:ea typeface="Century Gothic"/>
                <a:cs typeface="Century Gothic"/>
                <a:sym typeface="Century Gothic"/>
              </a:rPr>
              <a:t>Chcielibyśmy doprecyzować intencję tego przedsięwzięcia. Naszym celem jest wzmocnienie RDs i ADs, których podstawowym językiem nie jest angielski, umożliwiając im wyrażanie swoich perspektyw w sposób bardziej efektywny w ich ojczystym języku podczas bezpośrednich dyskusji. Ograniczy to zależność od tłumaczy. Dodatkowo takie podejście jest zgodne z naszą Drugą Koncepcją: struktura służby będzie poszukiwać wskazówek i zasobów od grup, w tym duchowego prowadzenia, które w tym kontekście uważamy za kwestię sumienia.</a:t>
            </a:r>
            <a:endParaRPr sz="1500"/>
          </a:p>
        </p:txBody>
      </p:sp>
      <p:cxnSp>
        <p:nvCxnSpPr>
          <p:cNvPr id="281" name="Google Shape;281;p24"/>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82" name="Google Shape;282;p24"/>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5: Uzasadnienie</a:t>
            </a:r>
            <a:endParaRPr b="1" sz="3600">
              <a:solidFill>
                <a:srgbClr val="572528"/>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5"/>
          <p:cNvSpPr txBox="1"/>
          <p:nvPr/>
        </p:nvSpPr>
        <p:spPr>
          <a:xfrm>
            <a:off x="900113" y="731520"/>
            <a:ext cx="11101500" cy="61467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3000">
                <a:solidFill>
                  <a:srgbClr val="572528"/>
                </a:solidFill>
                <a:latin typeface="Century Gothic"/>
                <a:ea typeface="Century Gothic"/>
                <a:cs typeface="Century Gothic"/>
                <a:sym typeface="Century Gothic"/>
              </a:rPr>
              <a:t>Służby Światowe  NA podzielają cel poprawy komunikacji i uczestnictwa w Światowej Konferencji Służb (WSC), szczególnie dla członków, których pierwszym językiem nie jest angielski. Usuwanie barier udziału jest dla nas wartością o ogromnym znaczeniu.</a:t>
            </a:r>
            <a:endParaRPr b="1" sz="3000">
              <a:solidFill>
                <a:srgbClr val="572528"/>
              </a:solidFill>
              <a:latin typeface="Century Gothic"/>
              <a:ea typeface="Century Gothic"/>
              <a:cs typeface="Century Gothic"/>
              <a:sym typeface="Century Gothic"/>
            </a:endParaRPr>
          </a:p>
          <a:p>
            <a:pPr indent="0" lvl="0" marL="0" marR="0" rtl="0" algn="l">
              <a:spcBef>
                <a:spcPts val="400"/>
              </a:spcBef>
              <a:spcAft>
                <a:spcPts val="0"/>
              </a:spcAft>
              <a:buNone/>
            </a:pPr>
            <a:r>
              <a:rPr b="1" lang="en-US" sz="3000">
                <a:solidFill>
                  <a:srgbClr val="572528"/>
                </a:solidFill>
                <a:latin typeface="Century Gothic"/>
                <a:ea typeface="Century Gothic"/>
                <a:cs typeface="Century Gothic"/>
                <a:sym typeface="Century Gothic"/>
              </a:rPr>
              <a:t>Jednakże ten wniosek ograniczyłby zdolność konferencji do dostosowywania się i podejmowania terminowych decyzji operacyjnych. Wspieramy eksperymentowanie z nowymi technologiami, aby zwiększać dostępność i efektywność, lecz ten wniosek nakazuje użycie konkretnego narzędzia — interpretacji AI — w miejsce tłumaczy ludzkich. To zastąpienie jest przedmiotem naszej obawy…</a:t>
            </a:r>
            <a:endParaRPr b="1" sz="3000">
              <a:solidFill>
                <a:srgbClr val="572528"/>
              </a:solidFill>
              <a:latin typeface="Century Gothic"/>
              <a:ea typeface="Century Gothic"/>
              <a:cs typeface="Century Gothic"/>
              <a:sym typeface="Century Gothic"/>
            </a:endParaRPr>
          </a:p>
        </p:txBody>
      </p:sp>
      <p:cxnSp>
        <p:nvCxnSpPr>
          <p:cNvPr id="289" name="Google Shape;289;p25"/>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90" name="Google Shape;290;p25"/>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5: Odpowiedź Rady Światowej</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6"/>
          <p:cNvSpPr txBox="1"/>
          <p:nvPr/>
        </p:nvSpPr>
        <p:spPr>
          <a:xfrm>
            <a:off x="600075" y="731520"/>
            <a:ext cx="11401500" cy="58953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2900">
                <a:solidFill>
                  <a:srgbClr val="572528"/>
                </a:solidFill>
                <a:latin typeface="Century Gothic"/>
                <a:ea typeface="Century Gothic"/>
                <a:cs typeface="Century Gothic"/>
                <a:sym typeface="Century Gothic"/>
              </a:rPr>
              <a:t>Ludzcy tłumacze — niemal zawsze członkowie NA — zapewniają dokładność, zrozumienie kulturowe oraz duchowe połączenie, którego technologia nie jest w stanie odtworzyć. Zastąpienie ich podważyłoby skuteczną komunikację na Konferencji. Od dawna uważamy, że to sami uczestnicy WSC są w najlepszej pozycji, by testować i decydować o zmianach procesów, jak wskazano w naszej odpowiedzi w CAR 2023: „Pozwolenie uczestnikom na podejmowanie decyzji dotyczących procesów, które wpływają na przebieg posiedzeń WSC, jest znacznie bardziej elastyczne niż wprowadzanie tego typu zmian poprzez CAR”. Biorąc pod uwagę, jak szybko rozwija się technologia, elastyczność jest bardziej praktyczna niż sztywna polityka.</a:t>
            </a:r>
            <a:endParaRPr sz="1300"/>
          </a:p>
        </p:txBody>
      </p:sp>
      <p:cxnSp>
        <p:nvCxnSpPr>
          <p:cNvPr id="297" name="Google Shape;297;p26"/>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298" name="Google Shape;298;p26"/>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5: Odpowiedź Rady Światowej</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7"/>
          <p:cNvSpPr txBox="1"/>
          <p:nvPr/>
        </p:nvSpPr>
        <p:spPr>
          <a:xfrm>
            <a:off x="614950" y="731525"/>
            <a:ext cx="11386800" cy="5946600"/>
          </a:xfrm>
          <a:prstGeom prst="rect">
            <a:avLst/>
          </a:prstGeom>
          <a:noFill/>
          <a:ln>
            <a:noFill/>
          </a:ln>
        </p:spPr>
        <p:txBody>
          <a:bodyPr anchorCtr="0" anchor="t" bIns="45700" lIns="91425" spcFirstLastPara="1" rIns="91425" wrap="square" tIns="45700">
            <a:spAutoFit/>
          </a:bodyPr>
          <a:lstStyle/>
          <a:p>
            <a:pPr indent="0" lvl="0" marL="0" marR="0" rtl="0" algn="l">
              <a:spcBef>
                <a:spcPts val="400"/>
              </a:spcBef>
              <a:spcAft>
                <a:spcPts val="0"/>
              </a:spcAft>
              <a:buNone/>
            </a:pPr>
            <a:r>
              <a:rPr b="1" lang="en-US" sz="2900">
                <a:solidFill>
                  <a:srgbClr val="572528"/>
                </a:solidFill>
                <a:latin typeface="Century Gothic"/>
                <a:ea typeface="Century Gothic"/>
                <a:cs typeface="Century Gothic"/>
                <a:sym typeface="Century Gothic"/>
              </a:rPr>
              <a:t>Narzędzia Ai mogą być badane jako uzupełnienie — </a:t>
            </a:r>
            <a:r>
              <a:rPr b="1" lang="en-US" sz="2900" u="sng">
                <a:solidFill>
                  <a:srgbClr val="572528"/>
                </a:solidFill>
                <a:latin typeface="Century Gothic"/>
                <a:ea typeface="Century Gothic"/>
                <a:cs typeface="Century Gothic"/>
                <a:sym typeface="Century Gothic"/>
              </a:rPr>
              <a:t>nie jako zastąpienie</a:t>
            </a:r>
            <a:r>
              <a:rPr b="1" lang="en-US" sz="2900">
                <a:solidFill>
                  <a:srgbClr val="572528"/>
                </a:solidFill>
                <a:latin typeface="Century Gothic"/>
                <a:ea typeface="Century Gothic"/>
                <a:cs typeface="Century Gothic"/>
                <a:sym typeface="Century Gothic"/>
              </a:rPr>
              <a:t> — w mniejszych spotkaniach lub między konferencjami, ale narzucenie ich teraz, bez prób czy badań, jest przedwczesne. Tłumacze WSC robią znacznie więcej niż tylko tłumaczą — przekazują koncepcje związane z procesem zdrowienia, emocjonalne tony oraz kulturowe niuanse, które są kluczowe dla zrozumienia. Wspierają także uczestników pomiędzy sesjami, zapewniając dwukierunkową komunikację, której AI nie jest jeszcze w stanie zapewnić.</a:t>
            </a:r>
            <a:endParaRPr b="1" sz="2900">
              <a:solidFill>
                <a:srgbClr val="572528"/>
              </a:solidFill>
              <a:latin typeface="Century Gothic"/>
              <a:ea typeface="Century Gothic"/>
              <a:cs typeface="Century Gothic"/>
              <a:sym typeface="Century Gothic"/>
            </a:endParaRPr>
          </a:p>
          <a:p>
            <a:pPr indent="0" lvl="0" marL="0" marR="0" rtl="0" algn="l">
              <a:spcBef>
                <a:spcPts val="400"/>
              </a:spcBef>
              <a:spcAft>
                <a:spcPts val="0"/>
              </a:spcAft>
              <a:buNone/>
            </a:pPr>
            <a:r>
              <a:rPr b="1" lang="en-US" sz="2900">
                <a:solidFill>
                  <a:srgbClr val="572528"/>
                </a:solidFill>
                <a:latin typeface="Century Gothic"/>
                <a:ea typeface="Century Gothic"/>
                <a:cs typeface="Century Gothic"/>
                <a:sym typeface="Century Gothic"/>
              </a:rPr>
              <a:t>Dyskusje konferencyjne czasami obejmują kwestie wrażliwe. Systemy oparte na AI stwarzają potencjalne ryzyko naruszenia prywatności i nie mają zrozumienia Tradycji NA, jakie posiadają ludzcy tłumacze.</a:t>
            </a:r>
            <a:endParaRPr b="1" sz="2900">
              <a:solidFill>
                <a:srgbClr val="572528"/>
              </a:solidFill>
              <a:latin typeface="Century Gothic"/>
              <a:ea typeface="Century Gothic"/>
              <a:cs typeface="Century Gothic"/>
              <a:sym typeface="Century Gothic"/>
            </a:endParaRPr>
          </a:p>
        </p:txBody>
      </p:sp>
      <p:cxnSp>
        <p:nvCxnSpPr>
          <p:cNvPr id="305" name="Google Shape;305;p27"/>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306" name="Google Shape;306;p27"/>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5: Odpowiedź Rady Światowej</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8"/>
          <p:cNvSpPr txBox="1"/>
          <p:nvPr/>
        </p:nvSpPr>
        <p:spPr>
          <a:xfrm>
            <a:off x="619376" y="972152"/>
            <a:ext cx="11101500" cy="5223000"/>
          </a:xfrm>
          <a:prstGeom prst="rect">
            <a:avLst/>
          </a:prstGeom>
          <a:noFill/>
          <a:ln>
            <a:noFill/>
          </a:ln>
        </p:spPr>
        <p:txBody>
          <a:bodyPr anchorCtr="0" anchor="t" bIns="45700" lIns="91425" spcFirstLastPara="1" rIns="91425" wrap="square" tIns="45700">
            <a:spAutoFit/>
          </a:bodyPr>
          <a:lstStyle/>
          <a:p>
            <a:pPr indent="0" lvl="0" marL="0" rtl="0" algn="l">
              <a:spcBef>
                <a:spcPts val="400"/>
              </a:spcBef>
              <a:spcAft>
                <a:spcPts val="0"/>
              </a:spcAft>
              <a:buClr>
                <a:schemeClr val="dk1"/>
              </a:buClr>
              <a:buSzPts val="1100"/>
              <a:buFont typeface="Arial"/>
              <a:buNone/>
            </a:pPr>
            <a:r>
              <a:rPr b="1" lang="en-US" sz="3000">
                <a:solidFill>
                  <a:srgbClr val="572528"/>
                </a:solidFill>
                <a:latin typeface="Century Gothic"/>
                <a:ea typeface="Century Gothic"/>
                <a:cs typeface="Century Gothic"/>
                <a:sym typeface="Century Gothic"/>
              </a:rPr>
              <a:t>Obecna technologia wciąż ma trudności z dokładnością, szybkością i kontekstem — szczególnie w odniesieniu do naszego specjalistycznego języka związanego ze zdrowieniem.</a:t>
            </a:r>
            <a:endParaRPr b="1" sz="3000">
              <a:solidFill>
                <a:srgbClr val="572528"/>
              </a:solidFill>
              <a:latin typeface="Century Gothic"/>
              <a:ea typeface="Century Gothic"/>
              <a:cs typeface="Century Gothic"/>
              <a:sym typeface="Century Gothic"/>
            </a:endParaRPr>
          </a:p>
          <a:p>
            <a:pPr indent="0" lvl="0" marL="0" marR="0" rtl="0" algn="l">
              <a:spcBef>
                <a:spcPts val="400"/>
              </a:spcBef>
              <a:spcAft>
                <a:spcPts val="0"/>
              </a:spcAft>
              <a:buNone/>
            </a:pPr>
            <a:r>
              <a:rPr b="1" lang="en-US" sz="3000">
                <a:solidFill>
                  <a:srgbClr val="572528"/>
                </a:solidFill>
                <a:latin typeface="Century Gothic"/>
                <a:ea typeface="Century Gothic"/>
                <a:cs typeface="Century Gothic"/>
                <a:sym typeface="Century Gothic"/>
              </a:rPr>
              <a:t>Rada Światowa wspiera dalsze badanie nowych narzędzi, które mogłyby wspomagać komunikację, lecz nie jako obowiązkowe zamienniki dla tłumaczy-ludzi. Sukces WSC zależy od elastyczności, inkluzywności i duchowego połączenia — a nie od automatyzacji. Zachęcamy do dalszych eksperymentów i dialogu na poziomie konferencji, ponieważ technologia nadal się rozwija.</a:t>
            </a:r>
            <a:endParaRPr b="1" sz="3000">
              <a:solidFill>
                <a:srgbClr val="572528"/>
              </a:solidFill>
              <a:latin typeface="Century Gothic"/>
              <a:ea typeface="Century Gothic"/>
              <a:cs typeface="Century Gothic"/>
              <a:sym typeface="Century Gothic"/>
            </a:endParaRPr>
          </a:p>
        </p:txBody>
      </p:sp>
      <p:cxnSp>
        <p:nvCxnSpPr>
          <p:cNvPr id="313" name="Google Shape;313;p28"/>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314" name="Google Shape;314;p28"/>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5: Odpowiedź Rady Światowej</a:t>
            </a:r>
            <a:endParaRPr b="1" sz="4000">
              <a:solidFill>
                <a:srgbClr val="DB212E"/>
              </a:solidFill>
              <a:latin typeface="Century Gothic"/>
              <a:ea typeface="Century Gothic"/>
              <a:cs typeface="Century Gothic"/>
              <a:sym typeface="Century Gothic"/>
            </a:endParaRPr>
          </a:p>
        </p:txBody>
      </p:sp>
      <p:sp>
        <p:nvSpPr>
          <p:cNvPr id="315" name="Google Shape;315;p28"/>
          <p:cNvSpPr txBox="1"/>
          <p:nvPr/>
        </p:nvSpPr>
        <p:spPr>
          <a:xfrm>
            <a:off x="9942651" y="5232945"/>
            <a:ext cx="20256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nvSpPr>
        <p:spPr>
          <a:xfrm>
            <a:off x="574850" y="276450"/>
            <a:ext cx="9953100" cy="6347700"/>
          </a:xfrm>
          <a:prstGeom prst="rect">
            <a:avLst/>
          </a:prstGeom>
          <a:noFill/>
          <a:ln>
            <a:noFill/>
          </a:ln>
        </p:spPr>
        <p:txBody>
          <a:bodyPr anchorCtr="0" anchor="t" bIns="45700" lIns="91425" spcFirstLastPara="1" rIns="91425" wrap="square" tIns="45700">
            <a:noAutofit/>
          </a:bodyPr>
          <a:lstStyle/>
          <a:p>
            <a:pPr indent="-508000" lvl="0" marL="457200" marR="0" rtl="0" algn="l">
              <a:lnSpc>
                <a:spcPct val="102272"/>
              </a:lnSpc>
              <a:spcBef>
                <a:spcPts val="2100"/>
              </a:spcBef>
              <a:spcAft>
                <a:spcPts val="0"/>
              </a:spcAft>
              <a:buClr>
                <a:srgbClr val="F16737"/>
              </a:buClr>
              <a:buSzPts val="4400"/>
              <a:buFont typeface="Century Gothic"/>
              <a:buAutoNum type="arabicPeriod"/>
            </a:pPr>
            <a:r>
              <a:rPr b="1" i="1" lang="en-US" sz="4400">
                <a:solidFill>
                  <a:srgbClr val="F16737"/>
                </a:solidFill>
                <a:latin typeface="Century Gothic"/>
                <a:ea typeface="Century Gothic"/>
                <a:cs typeface="Century Gothic"/>
                <a:sym typeface="Century Gothic"/>
              </a:rPr>
              <a:t>Wprowadzenie do wniosków CAR</a:t>
            </a:r>
            <a:endParaRPr b="1" i="1" sz="4400">
              <a:solidFill>
                <a:srgbClr val="F16737"/>
              </a:solidFill>
              <a:latin typeface="Century Gothic"/>
              <a:ea typeface="Century Gothic"/>
              <a:cs typeface="Century Gothic"/>
              <a:sym typeface="Century Gothic"/>
            </a:endParaRPr>
          </a:p>
          <a:p>
            <a:pPr indent="-508000" lvl="0" marL="457200" marR="0" rtl="0" algn="l">
              <a:lnSpc>
                <a:spcPct val="102272"/>
              </a:lnSpc>
              <a:spcBef>
                <a:spcPts val="0"/>
              </a:spcBef>
              <a:spcAft>
                <a:spcPts val="0"/>
              </a:spcAft>
              <a:buClr>
                <a:srgbClr val="F16737"/>
              </a:buClr>
              <a:buSzPts val="4400"/>
              <a:buFont typeface="Century Gothic"/>
              <a:buAutoNum type="arabicPeriod"/>
            </a:pPr>
            <a:r>
              <a:rPr b="1" i="1" lang="en-US" sz="4400">
                <a:solidFill>
                  <a:srgbClr val="F16737"/>
                </a:solidFill>
                <a:latin typeface="Century Gothic"/>
                <a:ea typeface="Century Gothic"/>
                <a:cs typeface="Century Gothic"/>
                <a:sym typeface="Century Gothic"/>
              </a:rPr>
              <a:t>Język neutralny płciowo i inkluzywny</a:t>
            </a:r>
            <a:endParaRPr b="1" i="1" sz="4400">
              <a:solidFill>
                <a:srgbClr val="F16737"/>
              </a:solidFill>
              <a:latin typeface="Century Gothic"/>
              <a:ea typeface="Century Gothic"/>
              <a:cs typeface="Century Gothic"/>
              <a:sym typeface="Century Gothic"/>
            </a:endParaRPr>
          </a:p>
          <a:p>
            <a:pPr indent="-508000" lvl="0" marL="457200" marR="0" rtl="0" algn="l">
              <a:lnSpc>
                <a:spcPct val="102272"/>
              </a:lnSpc>
              <a:spcBef>
                <a:spcPts val="0"/>
              </a:spcBef>
              <a:spcAft>
                <a:spcPts val="0"/>
              </a:spcAft>
              <a:buClr>
                <a:srgbClr val="F16737"/>
              </a:buClr>
              <a:buSzPts val="4400"/>
              <a:buFont typeface="Century Gothic"/>
              <a:buAutoNum type="arabicPeriod"/>
            </a:pPr>
            <a:r>
              <a:rPr b="1" i="1" lang="en-US" sz="4400">
                <a:solidFill>
                  <a:srgbClr val="F16737"/>
                </a:solidFill>
                <a:latin typeface="Century Gothic"/>
                <a:ea typeface="Century Gothic"/>
                <a:cs typeface="Century Gothic"/>
                <a:sym typeface="Century Gothic"/>
              </a:rPr>
              <a:t>DRT/MAT w NA: Pomaganie członkom zapuścić korzenie</a:t>
            </a:r>
            <a:endParaRPr b="1" i="1" sz="4400">
              <a:solidFill>
                <a:srgbClr val="F16737"/>
              </a:solidFill>
              <a:latin typeface="Century Gothic"/>
              <a:ea typeface="Century Gothic"/>
              <a:cs typeface="Century Gothic"/>
              <a:sym typeface="Century Gothic"/>
            </a:endParaRPr>
          </a:p>
          <a:p>
            <a:pPr indent="-508000" lvl="0" marL="457200" marR="0" rtl="0" algn="l">
              <a:lnSpc>
                <a:spcPct val="102272"/>
              </a:lnSpc>
              <a:spcBef>
                <a:spcPts val="0"/>
              </a:spcBef>
              <a:spcAft>
                <a:spcPts val="0"/>
              </a:spcAft>
              <a:buClr>
                <a:srgbClr val="F16737"/>
              </a:buClr>
              <a:buSzPts val="4400"/>
              <a:buFont typeface="Century Gothic"/>
              <a:buAutoNum type="arabicPeriod"/>
            </a:pPr>
            <a:r>
              <a:rPr b="1" i="1" lang="en-US" sz="4400">
                <a:solidFill>
                  <a:srgbClr val="F16737"/>
                </a:solidFill>
                <a:latin typeface="Century Gothic"/>
                <a:ea typeface="Century Gothic"/>
                <a:cs typeface="Century Gothic"/>
                <a:sym typeface="Century Gothic"/>
              </a:rPr>
              <a:t>Literatura, materiały dot. służb oraz ankieta IDT (tematów do dyskusji)</a:t>
            </a:r>
            <a:endParaRPr b="1" i="1" sz="4400">
              <a:solidFill>
                <a:srgbClr val="F16737"/>
              </a:solidFill>
              <a:latin typeface="Century Gothic"/>
              <a:ea typeface="Century Gothic"/>
              <a:cs typeface="Century Gothic"/>
              <a:sym typeface="Century Gothic"/>
            </a:endParaRPr>
          </a:p>
        </p:txBody>
      </p:sp>
      <p:pic>
        <p:nvPicPr>
          <p:cNvPr descr="A red and yellow lava lamp&#10;&#10;Description automatically generated" id="104" name="Google Shape;104;p3"/>
          <p:cNvPicPr preferRelativeResize="0"/>
          <p:nvPr/>
        </p:nvPicPr>
        <p:blipFill rotWithShape="1">
          <a:blip r:embed="rId3">
            <a:alphaModFix/>
          </a:blip>
          <a:srcRect b="0" l="0" r="0" t="0"/>
          <a:stretch/>
        </p:blipFill>
        <p:spPr>
          <a:xfrm>
            <a:off x="10527793" y="779320"/>
            <a:ext cx="1386038" cy="408516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9"/>
          <p:cNvSpPr txBox="1"/>
          <p:nvPr>
            <p:ph idx="4294967295" type="body"/>
          </p:nvPr>
        </p:nvSpPr>
        <p:spPr>
          <a:xfrm>
            <a:off x="1150750" y="298050"/>
            <a:ext cx="9731100" cy="48327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000"/>
              </a:spcBef>
              <a:spcAft>
                <a:spcPts val="0"/>
              </a:spcAft>
              <a:buClr>
                <a:schemeClr val="dk1"/>
              </a:buClr>
              <a:buSzPts val="1100"/>
              <a:buFont typeface="Arial"/>
              <a:buNone/>
            </a:pPr>
            <a:r>
              <a:rPr lang="en-US" sz="3600">
                <a:solidFill>
                  <a:srgbClr val="572528"/>
                </a:solidFill>
              </a:rPr>
              <a:t>W tym CAR znajdują się dwa tematy z pytaniami do dyskusji.</a:t>
            </a:r>
            <a:endParaRPr sz="3600">
              <a:solidFill>
                <a:srgbClr val="572528"/>
              </a:solidFill>
            </a:endParaRPr>
          </a:p>
          <a:p>
            <a:pPr indent="0" lvl="0" marL="0" rtl="0" algn="l">
              <a:lnSpc>
                <a:spcPct val="120000"/>
              </a:lnSpc>
              <a:spcBef>
                <a:spcPts val="1000"/>
              </a:spcBef>
              <a:spcAft>
                <a:spcPts val="0"/>
              </a:spcAft>
              <a:buClr>
                <a:schemeClr val="dk1"/>
              </a:buClr>
              <a:buSzPts val="1100"/>
              <a:buFont typeface="Arial"/>
              <a:buNone/>
            </a:pPr>
            <a:r>
              <a:rPr lang="en-US" sz="3600">
                <a:solidFill>
                  <a:srgbClr val="572528"/>
                </a:solidFill>
              </a:rPr>
              <a:t>Dyskutujemy nad tymi pytaniami tutaj, w naszym warsztacie; pamiętaj proszę, że jest to </a:t>
            </a:r>
            <a:r>
              <a:rPr lang="en-US" sz="3600" u="sng">
                <a:solidFill>
                  <a:srgbClr val="572528"/>
                </a:solidFill>
              </a:rPr>
              <a:t>dyskusja, a nie decyzja </a:t>
            </a:r>
            <a:r>
              <a:rPr lang="en-US" sz="3600">
                <a:solidFill>
                  <a:srgbClr val="572528"/>
                </a:solidFill>
              </a:rPr>
              <a:t>— nie musicie dojść do porozumienia.</a:t>
            </a:r>
            <a:endParaRPr sz="3600">
              <a:solidFill>
                <a:srgbClr val="572528"/>
              </a:solidFill>
            </a:endParaRPr>
          </a:p>
          <a:p>
            <a:pPr indent="0" lvl="0" marL="0" rtl="0" algn="l">
              <a:lnSpc>
                <a:spcPct val="120000"/>
              </a:lnSpc>
              <a:spcBef>
                <a:spcPts val="1000"/>
              </a:spcBef>
              <a:spcAft>
                <a:spcPts val="0"/>
              </a:spcAft>
              <a:buClr>
                <a:srgbClr val="572528"/>
              </a:buClr>
              <a:buSzPts val="3600"/>
              <a:buNone/>
            </a:pPr>
            <a:r>
              <a:rPr lang="en-US" sz="3600">
                <a:solidFill>
                  <a:srgbClr val="572528"/>
                </a:solidFill>
              </a:rPr>
              <a:t>To okazja, by usłyszeć siebie nawzajem i zebrać swoje przemyślenia do formularza, który znajdziesz na </a:t>
            </a:r>
            <a:r>
              <a:rPr lang="en-US" sz="3600">
                <a:solidFill>
                  <a:srgbClr val="4A86E8"/>
                </a:solidFill>
              </a:rPr>
              <a:t>na.org/survey.</a:t>
            </a:r>
            <a:endParaRPr sz="3600">
              <a:solidFill>
                <a:srgbClr val="4A86E8"/>
              </a:solidFill>
            </a:endParaRPr>
          </a:p>
        </p:txBody>
      </p:sp>
      <p:pic>
        <p:nvPicPr>
          <p:cNvPr descr="A logo with white text&#10;&#10;Description automatically generated with medium confidence" id="322" name="Google Shape;322;p29"/>
          <p:cNvPicPr preferRelativeResize="0"/>
          <p:nvPr/>
        </p:nvPicPr>
        <p:blipFill rotWithShape="1">
          <a:blip r:embed="rId3">
            <a:alphaModFix/>
          </a:blip>
          <a:srcRect b="0" l="0" r="0" t="0"/>
          <a:stretch/>
        </p:blipFill>
        <p:spPr>
          <a:xfrm>
            <a:off x="9922077" y="298050"/>
            <a:ext cx="2269926" cy="13734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30"/>
          <p:cNvSpPr/>
          <p:nvPr/>
        </p:nvSpPr>
        <p:spPr>
          <a:xfrm>
            <a:off x="289933" y="1679139"/>
            <a:ext cx="11678290" cy="1648861"/>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lnSpc>
                <a:spcPct val="108000"/>
              </a:lnSpc>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lnSpc>
                <a:spcPct val="108000"/>
              </a:lnSpc>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lnSpc>
                <a:spcPct val="108000"/>
              </a:lnSpc>
              <a:spcBef>
                <a:spcPts val="0"/>
              </a:spcBef>
              <a:spcAft>
                <a:spcPts val="0"/>
              </a:spcAft>
              <a:buNone/>
            </a:pPr>
            <a:r>
              <a:t/>
            </a:r>
            <a:endParaRPr b="1" sz="3600">
              <a:solidFill>
                <a:srgbClr val="572528"/>
              </a:solidFill>
              <a:latin typeface="Century Gothic"/>
              <a:ea typeface="Century Gothic"/>
              <a:cs typeface="Century Gothic"/>
              <a:sym typeface="Century Gothic"/>
            </a:endParaRPr>
          </a:p>
        </p:txBody>
      </p:sp>
      <p:sp>
        <p:nvSpPr>
          <p:cNvPr id="329" name="Google Shape;329;p30"/>
          <p:cNvSpPr txBox="1"/>
          <p:nvPr/>
        </p:nvSpPr>
        <p:spPr>
          <a:xfrm>
            <a:off x="1168400" y="15240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Libre Franklin Medium"/>
              <a:ea typeface="Libre Franklin Medium"/>
              <a:cs typeface="Libre Franklin Medium"/>
              <a:sym typeface="Libre Franklin Medium"/>
            </a:endParaRPr>
          </a:p>
        </p:txBody>
      </p:sp>
      <p:sp>
        <p:nvSpPr>
          <p:cNvPr id="330" name="Google Shape;330;p30"/>
          <p:cNvSpPr txBox="1"/>
          <p:nvPr/>
        </p:nvSpPr>
        <p:spPr>
          <a:xfrm>
            <a:off x="398558" y="207670"/>
            <a:ext cx="8418300" cy="2180700"/>
          </a:xfrm>
          <a:prstGeom prst="rect">
            <a:avLst/>
          </a:prstGeom>
          <a:noFill/>
          <a:ln>
            <a:noFill/>
          </a:ln>
        </p:spPr>
        <p:txBody>
          <a:bodyPr anchorCtr="0" anchor="t" bIns="45700" lIns="91425" spcFirstLastPara="1" rIns="91425" wrap="square" tIns="45700">
            <a:spAutoFit/>
          </a:bodyPr>
          <a:lstStyle/>
          <a:p>
            <a:pPr indent="0" lvl="0" marL="0" marR="0" rtl="0" algn="l">
              <a:lnSpc>
                <a:spcPct val="108000"/>
              </a:lnSpc>
              <a:spcBef>
                <a:spcPts val="0"/>
              </a:spcBef>
              <a:spcAft>
                <a:spcPts val="0"/>
              </a:spcAft>
              <a:buNone/>
            </a:pPr>
            <a:r>
              <a:rPr b="1" lang="en-US" sz="3200">
                <a:solidFill>
                  <a:srgbClr val="572528"/>
                </a:solidFill>
                <a:latin typeface="Century Gothic"/>
                <a:ea typeface="Century Gothic"/>
                <a:cs typeface="Century Gothic"/>
                <a:sym typeface="Century Gothic"/>
              </a:rPr>
              <a:t>Język neutralny pod względem płci był w ostatnich dwóch cyklach WSC jednym z tematów znajdujących się w zasięgu uwagi Wspólnoty.</a:t>
            </a:r>
            <a:endParaRPr sz="800"/>
          </a:p>
        </p:txBody>
      </p:sp>
      <p:sp>
        <p:nvSpPr>
          <p:cNvPr id="331" name="Google Shape;331;p30"/>
          <p:cNvSpPr txBox="1"/>
          <p:nvPr/>
        </p:nvSpPr>
        <p:spPr>
          <a:xfrm>
            <a:off x="139875" y="2388375"/>
            <a:ext cx="12052200" cy="4544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8000"/>
              </a:lnSpc>
              <a:spcBef>
                <a:spcPts val="1800"/>
              </a:spcBef>
              <a:spcAft>
                <a:spcPts val="0"/>
              </a:spcAft>
              <a:buClr>
                <a:srgbClr val="572528"/>
              </a:buClr>
              <a:buSzPts val="3000"/>
              <a:buFont typeface="Arial"/>
              <a:buChar char="•"/>
            </a:pPr>
            <a:r>
              <a:rPr lang="en-US" sz="2800">
                <a:solidFill>
                  <a:srgbClr val="572528"/>
                </a:solidFill>
                <a:latin typeface="Century Gothic"/>
                <a:ea typeface="Century Gothic"/>
                <a:cs typeface="Century Gothic"/>
                <a:sym typeface="Century Gothic"/>
              </a:rPr>
              <a:t>W tekście 2020 CAR pojawiła się propozycja dotycząca tego tematu, jednak nie została rozpatrzona na WSC 2020 z powodu ograniczeń nałożonych przez pandemię.</a:t>
            </a:r>
            <a:endParaRPr sz="2800">
              <a:solidFill>
                <a:srgbClr val="572528"/>
              </a:solidFill>
              <a:latin typeface="Century Gothic"/>
              <a:ea typeface="Century Gothic"/>
              <a:cs typeface="Century Gothic"/>
              <a:sym typeface="Century Gothic"/>
            </a:endParaRPr>
          </a:p>
          <a:p>
            <a:pPr indent="-285750" lvl="0" marL="285750" marR="0" rtl="0" algn="l">
              <a:lnSpc>
                <a:spcPct val="108000"/>
              </a:lnSpc>
              <a:spcBef>
                <a:spcPts val="1800"/>
              </a:spcBef>
              <a:spcAft>
                <a:spcPts val="0"/>
              </a:spcAft>
              <a:buClr>
                <a:srgbClr val="572528"/>
              </a:buClr>
              <a:buSzPts val="3000"/>
              <a:buFont typeface="Arial"/>
              <a:buChar char="•"/>
            </a:pPr>
            <a:r>
              <a:rPr lang="en-US" sz="2800">
                <a:solidFill>
                  <a:srgbClr val="572528"/>
                </a:solidFill>
                <a:latin typeface="Century Gothic"/>
                <a:ea typeface="Century Gothic"/>
                <a:cs typeface="Century Gothic"/>
                <a:sym typeface="Century Gothic"/>
              </a:rPr>
              <a:t>W 2023 roku WSC przyjęła Wniosek 14: „Zobowiązać Radę Światową do stworzenia planu projektu, który zostanie rozpatrzony na kolejnym WSC, w celu zbadania zmian i/lub dodatkowych sformułowań w literaturze NA, przechodzących od języka specyficznego dla płci do języka neutralnego płciowo i inkluzywnego.”</a:t>
            </a:r>
            <a:endParaRPr sz="2800">
              <a:solidFill>
                <a:srgbClr val="572528"/>
              </a:solidFill>
              <a:latin typeface="Century Gothic"/>
              <a:ea typeface="Century Gothic"/>
              <a:cs typeface="Century Gothic"/>
              <a:sym typeface="Century Gothic"/>
            </a:endParaRPr>
          </a:p>
        </p:txBody>
      </p:sp>
      <p:pic>
        <p:nvPicPr>
          <p:cNvPr descr="A map of the world&#10;&#10;Description automatically generated" id="332" name="Google Shape;332;p30"/>
          <p:cNvPicPr preferRelativeResize="0"/>
          <p:nvPr/>
        </p:nvPicPr>
        <p:blipFill rotWithShape="1">
          <a:blip r:embed="rId3">
            <a:alphaModFix/>
          </a:blip>
          <a:srcRect b="0" l="0" r="0" t="0"/>
          <a:stretch/>
        </p:blipFill>
        <p:spPr>
          <a:xfrm>
            <a:off x="9638625" y="0"/>
            <a:ext cx="2553375" cy="25533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31"/>
          <p:cNvSpPr/>
          <p:nvPr/>
        </p:nvSpPr>
        <p:spPr>
          <a:xfrm>
            <a:off x="289933" y="446048"/>
            <a:ext cx="5218769" cy="5776332"/>
          </a:xfrm>
          <a:prstGeom prst="rect">
            <a:avLst/>
          </a:prstGeom>
          <a:noFill/>
          <a:ln>
            <a:noFill/>
          </a:ln>
        </p:spPr>
        <p:txBody>
          <a:bodyPr anchorCtr="0" anchor="b" bIns="35700" lIns="35700" spcFirstLastPara="1" rIns="35700" wrap="square" tIns="35700">
            <a:noAutofit/>
          </a:bodyPr>
          <a:lstStyle/>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p:txBody>
      </p:sp>
      <p:graphicFrame>
        <p:nvGraphicFramePr>
          <p:cNvPr id="339" name="Google Shape;339;p31"/>
          <p:cNvGraphicFramePr/>
          <p:nvPr/>
        </p:nvGraphicFramePr>
        <p:xfrm>
          <a:off x="6311590" y="1022628"/>
          <a:ext cx="5656633" cy="5580192"/>
        </p:xfrm>
        <a:graphic>
          <a:graphicData uri="http://schemas.openxmlformats.org/drawingml/2006/chart">
            <c:chart r:id="rId3"/>
          </a:graphicData>
        </a:graphic>
      </p:graphicFrame>
      <p:sp>
        <p:nvSpPr>
          <p:cNvPr id="340" name="Google Shape;340;p31"/>
          <p:cNvSpPr txBox="1"/>
          <p:nvPr/>
        </p:nvSpPr>
        <p:spPr>
          <a:xfrm>
            <a:off x="6269794" y="197399"/>
            <a:ext cx="6441900" cy="677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800">
                <a:solidFill>
                  <a:srgbClr val="572528"/>
                </a:solidFill>
                <a:latin typeface="Libre Franklin Medium"/>
                <a:ea typeface="Libre Franklin Medium"/>
                <a:cs typeface="Libre Franklin Medium"/>
                <a:sym typeface="Libre Franklin Medium"/>
              </a:rPr>
              <a:t>2023-2026 Ankiety IDT</a:t>
            </a:r>
            <a:endParaRPr/>
          </a:p>
        </p:txBody>
      </p:sp>
      <p:sp>
        <p:nvSpPr>
          <p:cNvPr id="341" name="Google Shape;341;p31"/>
          <p:cNvSpPr txBox="1"/>
          <p:nvPr/>
        </p:nvSpPr>
        <p:spPr>
          <a:xfrm>
            <a:off x="474455" y="281322"/>
            <a:ext cx="5705100" cy="6003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200">
                <a:solidFill>
                  <a:srgbClr val="572528"/>
                </a:solidFill>
                <a:latin typeface="Century Gothic"/>
                <a:ea typeface="Century Gothic"/>
                <a:cs typeface="Century Gothic"/>
                <a:sym typeface="Century Gothic"/>
              </a:rPr>
              <a:t>Ponad 5500 członków NA podzieliło się swoimi perspektywami.</a:t>
            </a:r>
            <a:br>
              <a:rPr b="1" lang="en-US" sz="3200">
                <a:solidFill>
                  <a:srgbClr val="572528"/>
                </a:solidFill>
                <a:latin typeface="Century Gothic"/>
                <a:ea typeface="Century Gothic"/>
                <a:cs typeface="Century Gothic"/>
                <a:sym typeface="Century Gothic"/>
              </a:rPr>
            </a:br>
            <a:endParaRPr b="1" sz="3200">
              <a:solidFill>
                <a:srgbClr val="572528"/>
              </a:solidFill>
              <a:latin typeface="Century Gothic"/>
              <a:ea typeface="Century Gothic"/>
              <a:cs typeface="Century Gothic"/>
              <a:sym typeface="Century Gothic"/>
            </a:endParaRPr>
          </a:p>
          <a:p>
            <a:pPr indent="-431800" lvl="0" marL="457200" rtl="0" algn="l">
              <a:spcBef>
                <a:spcPts val="0"/>
              </a:spcBef>
              <a:spcAft>
                <a:spcPts val="0"/>
              </a:spcAft>
              <a:buClr>
                <a:srgbClr val="572528"/>
              </a:buClr>
              <a:buSzPts val="3200"/>
              <a:buFont typeface="Century Gothic"/>
              <a:buChar char="●"/>
            </a:pPr>
            <a:r>
              <a:rPr b="1" lang="en-US" sz="3200">
                <a:solidFill>
                  <a:srgbClr val="572528"/>
                </a:solidFill>
                <a:latin typeface="Century Gothic"/>
                <a:ea typeface="Century Gothic"/>
                <a:cs typeface="Century Gothic"/>
                <a:sym typeface="Century Gothic"/>
              </a:rPr>
              <a:t>50% stwierdziło, że ich zdaniem zmiana sformułowań w literaturze NA na inkluzywne pod względem płci miałaby pozytywny efekt.</a:t>
            </a:r>
            <a:endParaRPr b="1" sz="3200">
              <a:solidFill>
                <a:srgbClr val="572528"/>
              </a:solidFill>
              <a:latin typeface="Century Gothic"/>
              <a:ea typeface="Century Gothic"/>
              <a:cs typeface="Century Gothic"/>
              <a:sym typeface="Century Gothic"/>
            </a:endParaRPr>
          </a:p>
          <a:p>
            <a:pPr indent="-431800" lvl="0" marL="457200" marR="0" rtl="0" algn="l">
              <a:spcBef>
                <a:spcPts val="0"/>
              </a:spcBef>
              <a:spcAft>
                <a:spcPts val="0"/>
              </a:spcAft>
              <a:buClr>
                <a:srgbClr val="572528"/>
              </a:buClr>
              <a:buSzPts val="3200"/>
              <a:buFont typeface="Century Gothic"/>
              <a:buChar char="●"/>
            </a:pPr>
            <a:r>
              <a:rPr b="1" lang="en-US" sz="3200">
                <a:solidFill>
                  <a:srgbClr val="572528"/>
                </a:solidFill>
                <a:latin typeface="Century Gothic"/>
                <a:ea typeface="Century Gothic"/>
                <a:cs typeface="Century Gothic"/>
                <a:sym typeface="Century Gothic"/>
              </a:rPr>
              <a:t>Około 45% nie poparło zmiany literatury.</a:t>
            </a:r>
            <a:endParaRPr b="1" sz="3200">
              <a:solidFill>
                <a:srgbClr val="572528"/>
              </a:solidFill>
              <a:latin typeface="Century Gothic"/>
              <a:ea typeface="Century Gothic"/>
              <a:cs typeface="Century Gothic"/>
              <a:sym typeface="Century Gothic"/>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2"/>
          <p:cNvSpPr/>
          <p:nvPr/>
        </p:nvSpPr>
        <p:spPr>
          <a:xfrm>
            <a:off x="289933" y="446048"/>
            <a:ext cx="5218769" cy="5776332"/>
          </a:xfrm>
          <a:prstGeom prst="rect">
            <a:avLst/>
          </a:prstGeom>
          <a:noFill/>
          <a:ln>
            <a:noFill/>
          </a:ln>
        </p:spPr>
        <p:txBody>
          <a:bodyPr anchorCtr="0" anchor="b" bIns="35700" lIns="35700" spcFirstLastPara="1" rIns="35700" wrap="square" tIns="35700">
            <a:noAutofit/>
          </a:bodyPr>
          <a:lstStyle/>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p:txBody>
      </p:sp>
      <p:graphicFrame>
        <p:nvGraphicFramePr>
          <p:cNvPr id="348" name="Google Shape;348;p32"/>
          <p:cNvGraphicFramePr/>
          <p:nvPr/>
        </p:nvGraphicFramePr>
        <p:xfrm>
          <a:off x="6973225" y="1092548"/>
          <a:ext cx="5218800" cy="4952400"/>
        </p:xfrm>
        <a:graphic>
          <a:graphicData uri="http://schemas.openxmlformats.org/drawingml/2006/chart">
            <c:chart r:id="rId3"/>
          </a:graphicData>
        </a:graphic>
      </p:graphicFrame>
      <p:sp>
        <p:nvSpPr>
          <p:cNvPr id="349" name="Google Shape;349;p32"/>
          <p:cNvSpPr txBox="1"/>
          <p:nvPr/>
        </p:nvSpPr>
        <p:spPr>
          <a:xfrm>
            <a:off x="6532825" y="446050"/>
            <a:ext cx="60996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572528"/>
                </a:solidFill>
                <a:latin typeface="Libre Franklin Medium"/>
                <a:ea typeface="Libre Franklin Medium"/>
                <a:cs typeface="Libre Franklin Medium"/>
                <a:sym typeface="Libre Franklin Medium"/>
              </a:rPr>
              <a:t>2023-2026 Ankiety IDT </a:t>
            </a:r>
            <a:endParaRPr sz="1200"/>
          </a:p>
        </p:txBody>
      </p:sp>
      <p:sp>
        <p:nvSpPr>
          <p:cNvPr id="350" name="Google Shape;350;p32"/>
          <p:cNvSpPr txBox="1"/>
          <p:nvPr/>
        </p:nvSpPr>
        <p:spPr>
          <a:xfrm>
            <a:off x="0" y="38493"/>
            <a:ext cx="6973200" cy="6864900"/>
          </a:xfrm>
          <a:prstGeom prst="rect">
            <a:avLst/>
          </a:prstGeom>
          <a:noFill/>
          <a:ln>
            <a:noFill/>
          </a:ln>
        </p:spPr>
        <p:txBody>
          <a:bodyPr anchorCtr="0" anchor="t" bIns="45700" lIns="91425" spcFirstLastPara="1" rIns="91425" wrap="square" tIns="45700">
            <a:spAutoFit/>
          </a:bodyPr>
          <a:lstStyle/>
          <a:p>
            <a:pPr indent="-393700" lvl="0" marL="457200" rtl="0" algn="l">
              <a:spcBef>
                <a:spcPts val="1200"/>
              </a:spcBef>
              <a:spcAft>
                <a:spcPts val="0"/>
              </a:spcAft>
              <a:buClr>
                <a:srgbClr val="572528"/>
              </a:buClr>
              <a:buSzPts val="2600"/>
              <a:buFont typeface="Noto Sans Symbols"/>
              <a:buChar char="⮚"/>
            </a:pPr>
            <a:r>
              <a:rPr b="1" lang="en-US" sz="2800">
                <a:solidFill>
                  <a:srgbClr val="572528"/>
                </a:solidFill>
                <a:latin typeface="Century Gothic"/>
                <a:ea typeface="Century Gothic"/>
                <a:cs typeface="Century Gothic"/>
                <a:sym typeface="Century Gothic"/>
              </a:rPr>
              <a:t>Wiele odpowiedzi pochodziło z Rosji, gdzie obecne prawa i presja polityczna sprawiły, że kwestie związane z płcią i tożsamością stały się szczególnie trudne.</a:t>
            </a:r>
            <a:endParaRPr b="1" sz="2800">
              <a:solidFill>
                <a:srgbClr val="572528"/>
              </a:solidFill>
              <a:latin typeface="Century Gothic"/>
              <a:ea typeface="Century Gothic"/>
              <a:cs typeface="Century Gothic"/>
              <a:sym typeface="Century Gothic"/>
            </a:endParaRPr>
          </a:p>
          <a:p>
            <a:pPr indent="-393700" lvl="0" marL="457200" rtl="0" algn="l">
              <a:spcBef>
                <a:spcPts val="1200"/>
              </a:spcBef>
              <a:spcAft>
                <a:spcPts val="0"/>
              </a:spcAft>
              <a:buClr>
                <a:srgbClr val="572528"/>
              </a:buClr>
              <a:buSzPts val="2600"/>
              <a:buFont typeface="Noto Sans Symbols"/>
              <a:buChar char="⮚"/>
            </a:pPr>
            <a:r>
              <a:rPr lang="en-US" sz="2800">
                <a:solidFill>
                  <a:srgbClr val="572528"/>
                </a:solidFill>
                <a:latin typeface="Century Gothic"/>
                <a:ea typeface="Century Gothic"/>
                <a:cs typeface="Century Gothic"/>
                <a:sym typeface="Century Gothic"/>
              </a:rPr>
              <a:t>Do pewnego stopnia rosyjskie odpowiedzi mogą odnosić się do innego zestawu zagadnień niż te, o których mówimy w kontekście zmian w literaturze NA.</a:t>
            </a:r>
            <a:endParaRPr sz="2800">
              <a:solidFill>
                <a:srgbClr val="572528"/>
              </a:solidFill>
              <a:latin typeface="Century Gothic"/>
              <a:ea typeface="Century Gothic"/>
              <a:cs typeface="Century Gothic"/>
              <a:sym typeface="Century Gothic"/>
            </a:endParaRPr>
          </a:p>
          <a:p>
            <a:pPr indent="-347472" lvl="0" marL="347472" marR="0" rtl="0" algn="l">
              <a:spcBef>
                <a:spcPts val="1200"/>
              </a:spcBef>
              <a:spcAft>
                <a:spcPts val="0"/>
              </a:spcAft>
              <a:buClr>
                <a:srgbClr val="572528"/>
              </a:buClr>
              <a:buSzPts val="2600"/>
              <a:buFont typeface="Noto Sans Symbols"/>
              <a:buChar char="⮚"/>
            </a:pPr>
            <a:r>
              <a:rPr lang="en-US" sz="2800">
                <a:solidFill>
                  <a:srgbClr val="572528"/>
                </a:solidFill>
                <a:latin typeface="Century Gothic"/>
                <a:ea typeface="Century Gothic"/>
                <a:cs typeface="Century Gothic"/>
                <a:sym typeface="Century Gothic"/>
              </a:rPr>
              <a:t>Pomijając odpowiedzi z Rosji, proporcje przesuwają się do 62% popierających zmiany na neutralne płciowo w literaturze NA oraz 32% niepopierających.</a:t>
            </a:r>
            <a:endParaRPr sz="2800">
              <a:solidFill>
                <a:srgbClr val="572528"/>
              </a:solidFill>
              <a:latin typeface="Century Gothic"/>
              <a:ea typeface="Century Gothic"/>
              <a:cs typeface="Century Gothic"/>
              <a:sym typeface="Century Gothic"/>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3"/>
          <p:cNvSpPr/>
          <p:nvPr/>
        </p:nvSpPr>
        <p:spPr>
          <a:xfrm>
            <a:off x="84018" y="904777"/>
            <a:ext cx="12107982" cy="3628722"/>
          </a:xfrm>
          <a:prstGeom prst="rect">
            <a:avLst/>
          </a:prstGeom>
          <a:noFill/>
          <a:ln>
            <a:noFill/>
          </a:ln>
        </p:spPr>
        <p:txBody>
          <a:bodyPr anchorCtr="0" anchor="t" bIns="35700" lIns="35700" spcFirstLastPara="1" rIns="35700" wrap="square" tIns="35700">
            <a:noAutofit/>
          </a:bodyPr>
          <a:lstStyle/>
          <a:p>
            <a:pPr indent="0" lvl="0" marL="0" rtl="0" algn="l">
              <a:lnSpc>
                <a:spcPct val="108000"/>
              </a:lnSpc>
              <a:spcBef>
                <a:spcPts val="0"/>
              </a:spcBef>
              <a:spcAft>
                <a:spcPts val="0"/>
              </a:spcAft>
              <a:buNone/>
            </a:pPr>
            <a:r>
              <a:rPr b="1" lang="en-US" sz="3200">
                <a:solidFill>
                  <a:srgbClr val="572528"/>
                </a:solidFill>
                <a:latin typeface="Century Gothic"/>
                <a:ea typeface="Century Gothic"/>
                <a:cs typeface="Century Gothic"/>
                <a:sym typeface="Century Gothic"/>
              </a:rPr>
              <a:t>Język neutralny pod względem płci może obejmować trzy oddzielne aspekty:</a:t>
            </a:r>
            <a:endParaRPr b="1" sz="3200">
              <a:solidFill>
                <a:srgbClr val="572528"/>
              </a:solidFill>
              <a:latin typeface="Century Gothic"/>
              <a:ea typeface="Century Gothic"/>
              <a:cs typeface="Century Gothic"/>
              <a:sym typeface="Century Gothic"/>
            </a:endParaRPr>
          </a:p>
          <a:p>
            <a:pPr indent="-431800" lvl="1" marL="914400" rtl="0" algn="l">
              <a:lnSpc>
                <a:spcPct val="108000"/>
              </a:lnSpc>
              <a:spcBef>
                <a:spcPts val="0"/>
              </a:spcBef>
              <a:spcAft>
                <a:spcPts val="0"/>
              </a:spcAft>
              <a:buClr>
                <a:srgbClr val="572528"/>
              </a:buClr>
              <a:buSzPts val="3200"/>
              <a:buFont typeface="Noto Sans Symbols"/>
              <a:buChar char="⮚"/>
            </a:pPr>
            <a:r>
              <a:rPr b="1" lang="en-US" sz="3200">
                <a:solidFill>
                  <a:srgbClr val="572528"/>
                </a:solidFill>
                <a:latin typeface="Century Gothic"/>
                <a:ea typeface="Century Gothic"/>
                <a:cs typeface="Century Gothic"/>
                <a:sym typeface="Century Gothic"/>
              </a:rPr>
              <a:t>słowa, których używamy do opisywania naszych członków i potencjalnych członków,</a:t>
            </a:r>
            <a:endParaRPr b="1" sz="3200">
              <a:solidFill>
                <a:srgbClr val="572528"/>
              </a:solidFill>
              <a:latin typeface="Century Gothic"/>
              <a:ea typeface="Century Gothic"/>
              <a:cs typeface="Century Gothic"/>
              <a:sym typeface="Century Gothic"/>
            </a:endParaRPr>
          </a:p>
          <a:p>
            <a:pPr indent="-431800" lvl="1" marL="914400" rtl="0" algn="l">
              <a:lnSpc>
                <a:spcPct val="108000"/>
              </a:lnSpc>
              <a:spcBef>
                <a:spcPts val="0"/>
              </a:spcBef>
              <a:spcAft>
                <a:spcPts val="0"/>
              </a:spcAft>
              <a:buClr>
                <a:srgbClr val="572528"/>
              </a:buClr>
              <a:buSzPts val="3200"/>
              <a:buFont typeface="Noto Sans Symbols"/>
              <a:buChar char="⮚"/>
            </a:pPr>
            <a:r>
              <a:rPr b="1" lang="en-US" sz="3200">
                <a:solidFill>
                  <a:srgbClr val="572528"/>
                </a:solidFill>
                <a:latin typeface="Century Gothic"/>
                <a:ea typeface="Century Gothic"/>
                <a:cs typeface="Century Gothic"/>
                <a:sym typeface="Century Gothic"/>
              </a:rPr>
              <a:t>słowa, których używamy do opisywania Boga,</a:t>
            </a:r>
            <a:endParaRPr b="1" sz="3200">
              <a:solidFill>
                <a:srgbClr val="572528"/>
              </a:solidFill>
              <a:latin typeface="Century Gothic"/>
              <a:ea typeface="Century Gothic"/>
              <a:cs typeface="Century Gothic"/>
              <a:sym typeface="Century Gothic"/>
            </a:endParaRPr>
          </a:p>
          <a:p>
            <a:pPr indent="-457200" lvl="1" marL="914400" marR="0" rtl="0" algn="l">
              <a:lnSpc>
                <a:spcPct val="108000"/>
              </a:lnSpc>
              <a:spcBef>
                <a:spcPts val="0"/>
              </a:spcBef>
              <a:spcAft>
                <a:spcPts val="0"/>
              </a:spcAft>
              <a:buClr>
                <a:srgbClr val="572528"/>
              </a:buClr>
              <a:buSzPts val="3200"/>
              <a:buFont typeface="Noto Sans Symbols"/>
              <a:buChar char="⮚"/>
            </a:pPr>
            <a:r>
              <a:rPr b="1" lang="en-US" sz="3200">
                <a:solidFill>
                  <a:srgbClr val="572528"/>
                </a:solidFill>
                <a:latin typeface="Century Gothic"/>
                <a:ea typeface="Century Gothic"/>
                <a:cs typeface="Century Gothic"/>
                <a:sym typeface="Century Gothic"/>
              </a:rPr>
              <a:t>oraz słowa naszych Kroków i Tradycji.</a:t>
            </a:r>
            <a:endParaRPr b="1" sz="3200">
              <a:solidFill>
                <a:srgbClr val="572528"/>
              </a:solidFill>
              <a:latin typeface="Century Gothic"/>
              <a:ea typeface="Century Gothic"/>
              <a:cs typeface="Century Gothic"/>
              <a:sym typeface="Century Gothic"/>
            </a:endParaRPr>
          </a:p>
        </p:txBody>
      </p:sp>
      <p:sp>
        <p:nvSpPr>
          <p:cNvPr id="357" name="Google Shape;357;p33"/>
          <p:cNvSpPr/>
          <p:nvPr/>
        </p:nvSpPr>
        <p:spPr>
          <a:xfrm>
            <a:off x="289925" y="17575"/>
            <a:ext cx="13239000" cy="738900"/>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3700">
                <a:solidFill>
                  <a:srgbClr val="DB212E"/>
                </a:solidFill>
                <a:latin typeface="Century Gothic"/>
                <a:ea typeface="Century Gothic"/>
                <a:cs typeface="Century Gothic"/>
                <a:sym typeface="Century Gothic"/>
              </a:rPr>
              <a:t>Czym </a:t>
            </a:r>
            <a:r>
              <a:rPr b="1" lang="en-US" sz="3700">
                <a:solidFill>
                  <a:srgbClr val="DB212E"/>
                </a:solidFill>
                <a:latin typeface="Century Gothic"/>
                <a:ea typeface="Century Gothic"/>
                <a:cs typeface="Century Gothic"/>
                <a:sym typeface="Century Gothic"/>
              </a:rPr>
              <a:t>jest język</a:t>
            </a:r>
            <a:r>
              <a:rPr b="1" lang="en-US" sz="3700">
                <a:solidFill>
                  <a:srgbClr val="DB212E"/>
                </a:solidFill>
                <a:latin typeface="Century Gothic"/>
                <a:ea typeface="Century Gothic"/>
                <a:cs typeface="Century Gothic"/>
                <a:sym typeface="Century Gothic"/>
              </a:rPr>
              <a:t> neutralny pod względem płci?</a:t>
            </a:r>
            <a:endParaRPr b="1" sz="3700">
              <a:solidFill>
                <a:srgbClr val="572528"/>
              </a:solidFill>
              <a:latin typeface="Century Gothic"/>
              <a:ea typeface="Century Gothic"/>
              <a:cs typeface="Century Gothic"/>
              <a:sym typeface="Century Gothic"/>
            </a:endParaRPr>
          </a:p>
        </p:txBody>
      </p:sp>
      <p:cxnSp>
        <p:nvCxnSpPr>
          <p:cNvPr id="358" name="Google Shape;358;p33"/>
          <p:cNvCxnSpPr/>
          <p:nvPr/>
        </p:nvCxnSpPr>
        <p:spPr>
          <a:xfrm>
            <a:off x="-14425" y="9203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359" name="Google Shape;359;p33"/>
          <p:cNvSpPr/>
          <p:nvPr/>
        </p:nvSpPr>
        <p:spPr>
          <a:xfrm>
            <a:off x="614950" y="4197675"/>
            <a:ext cx="11389800" cy="2660700"/>
          </a:xfrm>
          <a:prstGeom prst="rect">
            <a:avLst/>
          </a:prstGeom>
          <a:noFill/>
          <a:ln>
            <a:noFill/>
          </a:ln>
        </p:spPr>
        <p:txBody>
          <a:bodyPr anchorCtr="0" anchor="t" bIns="35700" lIns="35700" spcFirstLastPara="1" rIns="35700" wrap="square" tIns="35700">
            <a:noAutofit/>
          </a:bodyPr>
          <a:lstStyle/>
          <a:p>
            <a:pPr indent="0" lvl="0" marL="457200" rtl="0" algn="l">
              <a:lnSpc>
                <a:spcPct val="108000"/>
              </a:lnSpc>
              <a:spcBef>
                <a:spcPts val="0"/>
              </a:spcBef>
              <a:spcAft>
                <a:spcPts val="0"/>
              </a:spcAft>
              <a:buNone/>
            </a:pPr>
            <a:r>
              <a:rPr b="1" lang="en-US" sz="3000">
                <a:solidFill>
                  <a:srgbClr val="F16737"/>
                </a:solidFill>
                <a:latin typeface="Century Gothic"/>
                <a:ea typeface="Century Gothic"/>
                <a:cs typeface="Century Gothic"/>
                <a:sym typeface="Century Gothic"/>
              </a:rPr>
              <a:t>Na początek, w ramach WSC 2026, Rada Światowa zamierza skupić się </a:t>
            </a:r>
            <a:r>
              <a:rPr b="1" lang="en-US" sz="3000">
                <a:solidFill>
                  <a:srgbClr val="572528"/>
                </a:solidFill>
                <a:latin typeface="Century Gothic"/>
                <a:ea typeface="Century Gothic"/>
                <a:cs typeface="Century Gothic"/>
                <a:sym typeface="Century Gothic"/>
              </a:rPr>
              <a:t>jedynie</a:t>
            </a:r>
            <a:r>
              <a:rPr b="1" lang="en-US" sz="3000">
                <a:solidFill>
                  <a:srgbClr val="F16737"/>
                </a:solidFill>
                <a:latin typeface="Century Gothic"/>
                <a:ea typeface="Century Gothic"/>
                <a:cs typeface="Century Gothic"/>
                <a:sym typeface="Century Gothic"/>
              </a:rPr>
              <a:t> na języku używanym do opisywania </a:t>
            </a:r>
            <a:r>
              <a:rPr b="1" lang="en-US" sz="3000">
                <a:solidFill>
                  <a:srgbClr val="572528"/>
                </a:solidFill>
                <a:latin typeface="Century Gothic"/>
                <a:ea typeface="Century Gothic"/>
                <a:cs typeface="Century Gothic"/>
                <a:sym typeface="Century Gothic"/>
              </a:rPr>
              <a:t>naszych</a:t>
            </a:r>
            <a:r>
              <a:rPr b="1" lang="en-US" sz="3000">
                <a:solidFill>
                  <a:srgbClr val="F16737"/>
                </a:solidFill>
                <a:latin typeface="Century Gothic"/>
                <a:ea typeface="Century Gothic"/>
                <a:cs typeface="Century Gothic"/>
                <a:sym typeface="Century Gothic"/>
              </a:rPr>
              <a:t> członków i potencjalnych członków</a:t>
            </a:r>
            <a:r>
              <a:rPr b="1" lang="en-US" sz="3000">
                <a:solidFill>
                  <a:srgbClr val="572528"/>
                </a:solidFill>
                <a:latin typeface="Century Gothic"/>
                <a:ea typeface="Century Gothic"/>
                <a:cs typeface="Century Gothic"/>
                <a:sym typeface="Century Gothic"/>
              </a:rPr>
              <a:t>.</a:t>
            </a:r>
            <a:endParaRPr b="1" sz="3000">
              <a:solidFill>
                <a:srgbClr val="572528"/>
              </a:solidFill>
              <a:latin typeface="Century Gothic"/>
              <a:ea typeface="Century Gothic"/>
              <a:cs typeface="Century Gothic"/>
              <a:sym typeface="Century Gothic"/>
            </a:endParaRPr>
          </a:p>
          <a:p>
            <a:pPr indent="0" lvl="0" marL="457200" marR="0" rtl="0" algn="l">
              <a:lnSpc>
                <a:spcPct val="108000"/>
              </a:lnSpc>
              <a:spcBef>
                <a:spcPts val="0"/>
              </a:spcBef>
              <a:spcAft>
                <a:spcPts val="0"/>
              </a:spcAft>
              <a:buNone/>
            </a:pPr>
            <a:r>
              <a:rPr b="1" lang="en-US" sz="3000">
                <a:solidFill>
                  <a:srgbClr val="572528"/>
                </a:solidFill>
                <a:latin typeface="Century Gothic"/>
                <a:ea typeface="Century Gothic"/>
                <a:cs typeface="Century Gothic"/>
                <a:sym typeface="Century Gothic"/>
              </a:rPr>
              <a:t>Rada Światowa przedstawi plan projektu dotyczący tego tematu, zgodnie z wytycznymi Motion 14.</a:t>
            </a:r>
            <a:endParaRPr b="1" sz="3000">
              <a:solidFill>
                <a:srgbClr val="572528"/>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4"/>
          <p:cNvSpPr/>
          <p:nvPr/>
        </p:nvSpPr>
        <p:spPr>
          <a:xfrm>
            <a:off x="-427779" y="900050"/>
            <a:ext cx="13515600" cy="674700"/>
          </a:xfrm>
          <a:prstGeom prst="rect">
            <a:avLst/>
          </a:prstGeom>
          <a:noFill/>
          <a:ln>
            <a:noFill/>
          </a:ln>
        </p:spPr>
        <p:txBody>
          <a:bodyPr anchorCtr="0" anchor="t" bIns="35700" lIns="35700" spcFirstLastPara="1" rIns="35700" wrap="square" tIns="35700">
            <a:noAutofit/>
          </a:bodyPr>
          <a:lstStyle/>
          <a:p>
            <a:pPr indent="0" lvl="1" marL="457200" marR="0" rtl="0" algn="l">
              <a:lnSpc>
                <a:spcPct val="108000"/>
              </a:lnSpc>
              <a:spcBef>
                <a:spcPts val="0"/>
              </a:spcBef>
              <a:spcAft>
                <a:spcPts val="0"/>
              </a:spcAft>
              <a:buNone/>
            </a:pPr>
            <a:r>
              <a:rPr b="1" lang="en-US" sz="3000">
                <a:solidFill>
                  <a:srgbClr val="572528"/>
                </a:solidFill>
                <a:latin typeface="Century Gothic"/>
                <a:ea typeface="Century Gothic"/>
                <a:cs typeface="Century Gothic"/>
                <a:sym typeface="Century Gothic"/>
              </a:rPr>
              <a:t>Gdy mówimy o naszych członkach i potencjalnych członkach:</a:t>
            </a:r>
            <a:endParaRPr sz="1200"/>
          </a:p>
        </p:txBody>
      </p:sp>
      <p:sp>
        <p:nvSpPr>
          <p:cNvPr id="366" name="Google Shape;366;p34"/>
          <p:cNvSpPr txBox="1"/>
          <p:nvPr/>
        </p:nvSpPr>
        <p:spPr>
          <a:xfrm>
            <a:off x="1287038" y="1705380"/>
            <a:ext cx="9995700" cy="2062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200">
                <a:solidFill>
                  <a:srgbClr val="572528"/>
                </a:solidFill>
                <a:latin typeface="Century Gothic"/>
                <a:ea typeface="Century Gothic"/>
                <a:cs typeface="Century Gothic"/>
                <a:sym typeface="Century Gothic"/>
              </a:rPr>
              <a:t>Neutralne pod względem płci:</a:t>
            </a:r>
            <a:endParaRPr b="1" sz="3200">
              <a:solidFill>
                <a:srgbClr val="572528"/>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sz="3200">
                <a:solidFill>
                  <a:srgbClr val="DB212E"/>
                </a:solidFill>
                <a:latin typeface="Century Gothic"/>
                <a:ea typeface="Century Gothic"/>
                <a:cs typeface="Century Gothic"/>
                <a:sym typeface="Century Gothic"/>
              </a:rPr>
              <a:t>IP #7, Czy Jestem Uzależnionym?:</a:t>
            </a:r>
            <a:endParaRPr b="1" sz="3200">
              <a:solidFill>
                <a:srgbClr val="DB212E"/>
              </a:solidFill>
              <a:latin typeface="Century Gothic"/>
              <a:ea typeface="Century Gothic"/>
              <a:cs typeface="Century Gothic"/>
              <a:sym typeface="Century Gothic"/>
            </a:endParaRPr>
          </a:p>
          <a:p>
            <a:pPr indent="0" lvl="0" marL="0" marR="0" rtl="0" algn="l">
              <a:spcBef>
                <a:spcPts val="0"/>
              </a:spcBef>
              <a:spcAft>
                <a:spcPts val="0"/>
              </a:spcAft>
              <a:buNone/>
            </a:pPr>
            <a:r>
              <a:rPr b="1" lang="en-US" sz="3200">
                <a:solidFill>
                  <a:srgbClr val="572528"/>
                </a:solidFill>
                <a:latin typeface="Century Gothic"/>
                <a:ea typeface="Century Gothic"/>
                <a:cs typeface="Century Gothic"/>
                <a:sym typeface="Century Gothic"/>
              </a:rPr>
              <a:t>‘W uproszczeniu, uzależniony to </a:t>
            </a:r>
            <a:r>
              <a:rPr b="1" lang="en-US" sz="3200">
                <a:solidFill>
                  <a:srgbClr val="572528"/>
                </a:solidFill>
                <a:highlight>
                  <a:srgbClr val="FCCF0C"/>
                </a:highlight>
                <a:latin typeface="Century Gothic"/>
                <a:ea typeface="Century Gothic"/>
                <a:cs typeface="Century Gothic"/>
                <a:sym typeface="Century Gothic"/>
              </a:rPr>
              <a:t>osoba</a:t>
            </a:r>
            <a:r>
              <a:rPr b="1" lang="en-US" sz="3200">
                <a:solidFill>
                  <a:srgbClr val="572528"/>
                </a:solidFill>
                <a:latin typeface="Century Gothic"/>
                <a:ea typeface="Century Gothic"/>
                <a:cs typeface="Century Gothic"/>
                <a:sym typeface="Century Gothic"/>
              </a:rPr>
              <a:t>, której życiem rządzą narkotyki. ‘</a:t>
            </a:r>
            <a:endParaRPr b="1" sz="3200">
              <a:solidFill>
                <a:srgbClr val="572528"/>
              </a:solidFill>
              <a:latin typeface="Century Gothic"/>
              <a:ea typeface="Century Gothic"/>
              <a:cs typeface="Century Gothic"/>
              <a:sym typeface="Century Gothic"/>
            </a:endParaRPr>
          </a:p>
        </p:txBody>
      </p:sp>
      <p:sp>
        <p:nvSpPr>
          <p:cNvPr id="367" name="Google Shape;367;p34"/>
          <p:cNvSpPr txBox="1"/>
          <p:nvPr/>
        </p:nvSpPr>
        <p:spPr>
          <a:xfrm>
            <a:off x="361050" y="4800650"/>
            <a:ext cx="11678400" cy="2001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100">
                <a:solidFill>
                  <a:srgbClr val="572528"/>
                </a:solidFill>
                <a:latin typeface="Century Gothic"/>
                <a:ea typeface="Century Gothic"/>
                <a:cs typeface="Century Gothic"/>
                <a:sym typeface="Century Gothic"/>
              </a:rPr>
              <a:t>Specyficzne pod względem płci:</a:t>
            </a:r>
            <a:endParaRPr b="1" sz="3100">
              <a:solidFill>
                <a:srgbClr val="572528"/>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en-US" sz="3100">
                <a:solidFill>
                  <a:srgbClr val="DB212E"/>
                </a:solidFill>
                <a:latin typeface="Century Gothic"/>
                <a:ea typeface="Century Gothic"/>
                <a:cs typeface="Century Gothic"/>
                <a:sym typeface="Century Gothic"/>
              </a:rPr>
              <a:t>Tekst Podstawowy, „Co to jest Program NA?”:</a:t>
            </a:r>
            <a:endParaRPr b="1" sz="3100">
              <a:solidFill>
                <a:srgbClr val="DB212E"/>
              </a:solidFill>
              <a:latin typeface="Century Gothic"/>
              <a:ea typeface="Century Gothic"/>
              <a:cs typeface="Century Gothic"/>
              <a:sym typeface="Century Gothic"/>
            </a:endParaRPr>
          </a:p>
          <a:p>
            <a:pPr indent="0" lvl="0" marL="0" marR="0" rtl="0" algn="l">
              <a:spcBef>
                <a:spcPts val="0"/>
              </a:spcBef>
              <a:spcAft>
                <a:spcPts val="0"/>
              </a:spcAft>
              <a:buNone/>
            </a:pPr>
            <a:r>
              <a:rPr b="1" lang="en-US" sz="3100">
                <a:solidFill>
                  <a:srgbClr val="572528"/>
                </a:solidFill>
                <a:latin typeface="Century Gothic"/>
                <a:ea typeface="Century Gothic"/>
                <a:cs typeface="Century Gothic"/>
                <a:sym typeface="Century Gothic"/>
              </a:rPr>
              <a:t>„NA jest bezdochodową Wspólnotą  </a:t>
            </a:r>
            <a:r>
              <a:rPr b="1" lang="en-US" sz="3100">
                <a:solidFill>
                  <a:srgbClr val="572528"/>
                </a:solidFill>
                <a:highlight>
                  <a:srgbClr val="FCCF0C"/>
                </a:highlight>
                <a:latin typeface="Century Gothic"/>
                <a:ea typeface="Century Gothic"/>
                <a:cs typeface="Century Gothic"/>
                <a:sym typeface="Century Gothic"/>
              </a:rPr>
              <a:t>mężczyzn lub kobiet,</a:t>
            </a:r>
            <a:r>
              <a:rPr b="1" lang="en-US" sz="3100">
                <a:solidFill>
                  <a:srgbClr val="572528"/>
                </a:solidFill>
                <a:latin typeface="Century Gothic"/>
                <a:ea typeface="Century Gothic"/>
                <a:cs typeface="Century Gothic"/>
                <a:sym typeface="Century Gothic"/>
              </a:rPr>
              <a:t>, dla których głównym problemem….’</a:t>
            </a:r>
            <a:endParaRPr b="1" sz="3100">
              <a:solidFill>
                <a:srgbClr val="572528"/>
              </a:solidFill>
              <a:latin typeface="Century Gothic"/>
              <a:ea typeface="Century Gothic"/>
              <a:cs typeface="Century Gothic"/>
              <a:sym typeface="Century Gothic"/>
            </a:endParaRPr>
          </a:p>
        </p:txBody>
      </p:sp>
      <p:sp>
        <p:nvSpPr>
          <p:cNvPr id="368" name="Google Shape;368;p34"/>
          <p:cNvSpPr/>
          <p:nvPr/>
        </p:nvSpPr>
        <p:spPr>
          <a:xfrm>
            <a:off x="289933" y="175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3700">
                <a:solidFill>
                  <a:srgbClr val="DB212E"/>
                </a:solidFill>
                <a:latin typeface="Century Gothic"/>
                <a:ea typeface="Century Gothic"/>
                <a:cs typeface="Century Gothic"/>
                <a:sym typeface="Century Gothic"/>
              </a:rPr>
              <a:t>Czym jest język neutralny pod względem płci?</a:t>
            </a:r>
            <a:endParaRPr b="1" sz="4000">
              <a:solidFill>
                <a:srgbClr val="DB212E"/>
              </a:solidFill>
              <a:latin typeface="Century Gothic"/>
              <a:ea typeface="Century Gothic"/>
              <a:cs typeface="Century Gothic"/>
              <a:sym typeface="Century Gothic"/>
            </a:endParaRPr>
          </a:p>
        </p:txBody>
      </p:sp>
      <p:sp>
        <p:nvSpPr>
          <p:cNvPr id="369" name="Google Shape;369;p34"/>
          <p:cNvSpPr/>
          <p:nvPr/>
        </p:nvSpPr>
        <p:spPr>
          <a:xfrm>
            <a:off x="5181600" y="3836475"/>
            <a:ext cx="6687000" cy="856500"/>
          </a:xfrm>
          <a:prstGeom prst="rect">
            <a:avLst/>
          </a:prstGeom>
          <a:solidFill>
            <a:srgbClr val="DB21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cxnSp>
        <p:nvCxnSpPr>
          <p:cNvPr id="370" name="Google Shape;370;p34"/>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371" name="Google Shape;371;p34"/>
          <p:cNvSpPr txBox="1"/>
          <p:nvPr/>
        </p:nvSpPr>
        <p:spPr>
          <a:xfrm>
            <a:off x="5166900" y="3787489"/>
            <a:ext cx="72591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chemeClr val="lt1"/>
                </a:solidFill>
                <a:latin typeface="Century Gothic"/>
                <a:ea typeface="Century Gothic"/>
                <a:cs typeface="Century Gothic"/>
                <a:sym typeface="Century Gothic"/>
              </a:rPr>
              <a:t>IP #7 jest już neutralna pod względem płci!</a:t>
            </a:r>
            <a:endParaRPr b="1" i="1" sz="2800">
              <a:solidFill>
                <a:schemeClr val="lt1"/>
              </a:solidFill>
              <a:latin typeface="Century Gothic"/>
              <a:ea typeface="Century Gothic"/>
              <a:cs typeface="Century Gothic"/>
              <a:sym typeface="Century Gothic"/>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5"/>
          <p:cNvSpPr txBox="1"/>
          <p:nvPr/>
        </p:nvSpPr>
        <p:spPr>
          <a:xfrm>
            <a:off x="213900" y="203000"/>
            <a:ext cx="5994300" cy="6689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3600">
                <a:solidFill>
                  <a:srgbClr val="572528"/>
                </a:solidFill>
                <a:latin typeface="Century Gothic"/>
                <a:ea typeface="Century Gothic"/>
                <a:cs typeface="Century Gothic"/>
                <a:sym typeface="Century Gothic"/>
              </a:rPr>
              <a:t>Różnica między „mężczyzną lub kobietą” a „osobą” może wydawać się wielu z nas nieistotna.</a:t>
            </a:r>
            <a:endParaRPr b="1" sz="3600">
              <a:solidFill>
                <a:srgbClr val="572528"/>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b="1" lang="en-US" sz="3600">
                <a:solidFill>
                  <a:srgbClr val="572528"/>
                </a:solidFill>
                <a:latin typeface="Century Gothic"/>
                <a:ea typeface="Century Gothic"/>
                <a:cs typeface="Century Gothic"/>
                <a:sym typeface="Century Gothic"/>
              </a:rPr>
              <a:t>Jednak dla niektórych uzależnionych robi ona ogromną różnicę w poczuciu </a:t>
            </a:r>
            <a:r>
              <a:rPr b="1" lang="en-US" sz="3600">
                <a:solidFill>
                  <a:srgbClr val="DB212E"/>
                </a:solidFill>
                <a:latin typeface="Century Gothic"/>
                <a:ea typeface="Century Gothic"/>
                <a:cs typeface="Century Gothic"/>
                <a:sym typeface="Century Gothic"/>
              </a:rPr>
              <a:t>przynależności.</a:t>
            </a:r>
            <a:endParaRPr b="1" sz="3600">
              <a:solidFill>
                <a:srgbClr val="DB212E"/>
              </a:solidFill>
              <a:latin typeface="Century Gothic"/>
              <a:ea typeface="Century Gothic"/>
              <a:cs typeface="Century Gothic"/>
              <a:sym typeface="Century Gothic"/>
            </a:endParaRPr>
          </a:p>
          <a:p>
            <a:pPr indent="0" lvl="0" marL="0" marR="0" rtl="0" algn="l">
              <a:spcBef>
                <a:spcPts val="1200"/>
              </a:spcBef>
              <a:spcAft>
                <a:spcPts val="0"/>
              </a:spcAft>
              <a:buNone/>
            </a:pPr>
            <a:r>
              <a:t/>
            </a:r>
            <a:endParaRPr b="1" sz="3600">
              <a:solidFill>
                <a:srgbClr val="572528"/>
              </a:solidFill>
              <a:latin typeface="Century Gothic"/>
              <a:ea typeface="Century Gothic"/>
              <a:cs typeface="Century Gothic"/>
              <a:sym typeface="Century Gothic"/>
            </a:endParaRPr>
          </a:p>
        </p:txBody>
      </p:sp>
      <p:sp>
        <p:nvSpPr>
          <p:cNvPr id="378" name="Google Shape;378;p35"/>
          <p:cNvSpPr txBox="1"/>
          <p:nvPr/>
        </p:nvSpPr>
        <p:spPr>
          <a:xfrm>
            <a:off x="5998000" y="4237778"/>
            <a:ext cx="6362400" cy="206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3200">
                <a:solidFill>
                  <a:srgbClr val="F16737"/>
                </a:solidFill>
                <a:latin typeface="Century Gothic"/>
                <a:ea typeface="Century Gothic"/>
                <a:cs typeface="Century Gothic"/>
                <a:sym typeface="Century Gothic"/>
              </a:rPr>
              <a:t>Nowsza literatura NA dąży do neutralności pod względem płci, poczynając od Życia w Czystości w 2012 roku.</a:t>
            </a:r>
            <a:endParaRPr/>
          </a:p>
        </p:txBody>
      </p:sp>
      <p:pic>
        <p:nvPicPr>
          <p:cNvPr descr="A blue and yellow book cover&#10;&#10;Description automatically generated" id="379" name="Google Shape;379;p35"/>
          <p:cNvPicPr preferRelativeResize="0"/>
          <p:nvPr/>
        </p:nvPicPr>
        <p:blipFill rotWithShape="1">
          <a:blip r:embed="rId3">
            <a:alphaModFix/>
          </a:blip>
          <a:srcRect b="0" l="0" r="0" t="0"/>
          <a:stretch/>
        </p:blipFill>
        <p:spPr>
          <a:xfrm rot="363658">
            <a:off x="8322060" y="-452451"/>
            <a:ext cx="3624914" cy="483321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36"/>
          <p:cNvSpPr txBox="1"/>
          <p:nvPr/>
        </p:nvSpPr>
        <p:spPr>
          <a:xfrm>
            <a:off x="731775" y="1025100"/>
            <a:ext cx="10390800" cy="5430300"/>
          </a:xfrm>
          <a:prstGeom prst="rect">
            <a:avLst/>
          </a:prstGeom>
          <a:noFill/>
          <a:ln>
            <a:noFill/>
          </a:ln>
        </p:spPr>
        <p:txBody>
          <a:bodyPr anchorCtr="0" anchor="t" bIns="45700" lIns="91425" spcFirstLastPara="1" rIns="91425" wrap="square" tIns="45700">
            <a:spAutoFit/>
          </a:bodyPr>
          <a:lstStyle/>
          <a:p>
            <a:pPr indent="-444500" lvl="0" marL="457200" rtl="0" algn="l">
              <a:lnSpc>
                <a:spcPct val="115000"/>
              </a:lnSpc>
              <a:spcBef>
                <a:spcPts val="1200"/>
              </a:spcBef>
              <a:spcAft>
                <a:spcPts val="0"/>
              </a:spcAft>
              <a:buClr>
                <a:srgbClr val="572528"/>
              </a:buClr>
              <a:buSzPts val="3400"/>
              <a:buFont typeface="Noto Sans Symbols"/>
              <a:buChar char="⮚"/>
            </a:pPr>
            <a:r>
              <a:rPr b="1" lang="en-US" sz="3400">
                <a:solidFill>
                  <a:srgbClr val="572528"/>
                </a:solidFill>
                <a:latin typeface="Century Gothic"/>
                <a:ea typeface="Century Gothic"/>
                <a:cs typeface="Century Gothic"/>
                <a:sym typeface="Century Gothic"/>
              </a:rPr>
              <a:t>Obawy, że zmiana naszego podstawowego tekstu może spowodować, że NA utraci część swojej ‘uświęconej’ tradycją siły.</a:t>
            </a:r>
            <a:endParaRPr b="1" sz="3400">
              <a:solidFill>
                <a:srgbClr val="572528"/>
              </a:solidFill>
              <a:latin typeface="Century Gothic"/>
              <a:ea typeface="Century Gothic"/>
              <a:cs typeface="Century Gothic"/>
              <a:sym typeface="Century Gothic"/>
            </a:endParaRPr>
          </a:p>
          <a:p>
            <a:pPr indent="-444500" lvl="0" marL="457200" rtl="0" algn="l">
              <a:lnSpc>
                <a:spcPct val="115000"/>
              </a:lnSpc>
              <a:spcBef>
                <a:spcPts val="0"/>
              </a:spcBef>
              <a:spcAft>
                <a:spcPts val="0"/>
              </a:spcAft>
              <a:buClr>
                <a:srgbClr val="572528"/>
              </a:buClr>
              <a:buSzPts val="3400"/>
              <a:buFont typeface="Noto Sans Symbols"/>
              <a:buChar char="⮚"/>
            </a:pPr>
            <a:r>
              <a:rPr b="1" lang="en-US" sz="3400">
                <a:solidFill>
                  <a:srgbClr val="572528"/>
                </a:solidFill>
                <a:latin typeface="Century Gothic"/>
                <a:ea typeface="Century Gothic"/>
                <a:cs typeface="Century Gothic"/>
                <a:sym typeface="Century Gothic"/>
              </a:rPr>
              <a:t>Obawy dotyczące stworzenia precedensu polegającego na poprawianiu literatury za każdym razem, gdy komuś nie podoba się sposób, w jaki została sformułowana.</a:t>
            </a:r>
            <a:endParaRPr b="1" sz="3400">
              <a:solidFill>
                <a:srgbClr val="572528"/>
              </a:solidFill>
              <a:latin typeface="Century Gothic"/>
              <a:ea typeface="Century Gothic"/>
              <a:cs typeface="Century Gothic"/>
              <a:sym typeface="Century Gothic"/>
            </a:endParaRPr>
          </a:p>
          <a:p>
            <a:pPr indent="-444500" lvl="0" marL="457200" rtl="0" algn="l">
              <a:lnSpc>
                <a:spcPct val="115000"/>
              </a:lnSpc>
              <a:spcBef>
                <a:spcPts val="0"/>
              </a:spcBef>
              <a:spcAft>
                <a:spcPts val="0"/>
              </a:spcAft>
              <a:buClr>
                <a:srgbClr val="572528"/>
              </a:buClr>
              <a:buSzPts val="3400"/>
              <a:buFont typeface="Noto Sans Symbols"/>
              <a:buChar char="⮚"/>
            </a:pPr>
            <a:r>
              <a:rPr b="1" lang="en-US" sz="3400">
                <a:solidFill>
                  <a:srgbClr val="572528"/>
                </a:solidFill>
                <a:latin typeface="Century Gothic"/>
                <a:ea typeface="Century Gothic"/>
                <a:cs typeface="Century Gothic"/>
                <a:sym typeface="Century Gothic"/>
              </a:rPr>
              <a:t>„Jeśli coś nie jest zepsute, nie naprawiaj tego.”</a:t>
            </a:r>
            <a:endParaRPr b="1" sz="3400">
              <a:solidFill>
                <a:srgbClr val="572528"/>
              </a:solidFill>
              <a:latin typeface="Century Gothic"/>
              <a:ea typeface="Century Gothic"/>
              <a:cs typeface="Century Gothic"/>
              <a:sym typeface="Century Gothic"/>
            </a:endParaRPr>
          </a:p>
        </p:txBody>
      </p:sp>
      <p:cxnSp>
        <p:nvCxnSpPr>
          <p:cNvPr id="386" name="Google Shape;386;p36"/>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387" name="Google Shape;387;p36"/>
          <p:cNvSpPr/>
          <p:nvPr/>
        </p:nvSpPr>
        <p:spPr>
          <a:xfrm>
            <a:off x="289933" y="17576"/>
            <a:ext cx="11678290" cy="738807"/>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Dlaczego nie zmienić sformułowań?</a:t>
            </a:r>
            <a:endParaRPr b="1" sz="4000">
              <a:solidFill>
                <a:srgbClr val="572528"/>
              </a:solidFill>
              <a:latin typeface="Century Gothic"/>
              <a:ea typeface="Century Gothic"/>
              <a:cs typeface="Century Gothic"/>
              <a:sym typeface="Century Gothic"/>
            </a:endParaRPr>
          </a:p>
        </p:txBody>
      </p:sp>
      <p:pic>
        <p:nvPicPr>
          <p:cNvPr descr="A typewriter with a keyboard&#10;&#10;Description automatically generated" id="388" name="Google Shape;388;p36"/>
          <p:cNvPicPr preferRelativeResize="0"/>
          <p:nvPr/>
        </p:nvPicPr>
        <p:blipFill rotWithShape="1">
          <a:blip r:embed="rId3">
            <a:alphaModFix/>
          </a:blip>
          <a:srcRect b="0" l="0" r="0" t="0"/>
          <a:stretch/>
        </p:blipFill>
        <p:spPr>
          <a:xfrm>
            <a:off x="9916720" y="4817402"/>
            <a:ext cx="2051500" cy="163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7"/>
          <p:cNvSpPr txBox="1"/>
          <p:nvPr/>
        </p:nvSpPr>
        <p:spPr>
          <a:xfrm>
            <a:off x="160375" y="779850"/>
            <a:ext cx="12031500" cy="6095400"/>
          </a:xfrm>
          <a:prstGeom prst="rect">
            <a:avLst/>
          </a:prstGeom>
          <a:noFill/>
          <a:ln>
            <a:noFill/>
          </a:ln>
        </p:spPr>
        <p:txBody>
          <a:bodyPr anchorCtr="0" anchor="t" bIns="45700" lIns="91425" spcFirstLastPara="1" rIns="91425" wrap="square" tIns="45700">
            <a:spAutoFit/>
          </a:bodyPr>
          <a:lstStyle/>
          <a:p>
            <a:pPr indent="0" lvl="0" marL="0" marR="0" rtl="0" algn="l">
              <a:spcBef>
                <a:spcPts val="1800"/>
              </a:spcBef>
              <a:spcAft>
                <a:spcPts val="0"/>
              </a:spcAft>
              <a:buNone/>
            </a:pPr>
            <a:r>
              <a:rPr b="1" lang="en-US" sz="3000">
                <a:solidFill>
                  <a:srgbClr val="572528"/>
                </a:solidFill>
                <a:latin typeface="Century Gothic"/>
                <a:ea typeface="Century Gothic"/>
                <a:cs typeface="Century Gothic"/>
                <a:sym typeface="Century Gothic"/>
              </a:rPr>
              <a:t>…obecny język nie działa dla wszystkich.</a:t>
            </a:r>
            <a:endParaRPr b="1" sz="3000">
              <a:solidFill>
                <a:srgbClr val="572528"/>
              </a:solidFill>
              <a:latin typeface="Century Gothic"/>
              <a:ea typeface="Century Gothic"/>
              <a:cs typeface="Century Gothic"/>
              <a:sym typeface="Century Gothic"/>
            </a:endParaRPr>
          </a:p>
          <a:p>
            <a:pPr indent="0" lvl="0" marL="0" marR="0" rtl="0" algn="l">
              <a:spcBef>
                <a:spcPts val="1800"/>
              </a:spcBef>
              <a:spcAft>
                <a:spcPts val="0"/>
              </a:spcAft>
              <a:buNone/>
            </a:pPr>
            <a:r>
              <a:rPr b="1" lang="en-US" sz="3000">
                <a:solidFill>
                  <a:srgbClr val="572528"/>
                </a:solidFill>
                <a:latin typeface="Century Gothic"/>
                <a:ea typeface="Century Gothic"/>
                <a:cs typeface="Century Gothic"/>
                <a:sym typeface="Century Gothic"/>
              </a:rPr>
              <a:t>Coraz częściej słyszymy od członków, którzy czują się wykluczeni przez język nacechowany płciowo — szczególnie w czytaniach grupowych, które dla wielu uzależnionych są pierwszym kontaktem z programem.</a:t>
            </a:r>
            <a:endParaRPr b="1" sz="3000">
              <a:solidFill>
                <a:srgbClr val="572528"/>
              </a:solidFill>
              <a:latin typeface="Century Gothic"/>
              <a:ea typeface="Century Gothic"/>
              <a:cs typeface="Century Gothic"/>
              <a:sym typeface="Century Gothic"/>
            </a:endParaRPr>
          </a:p>
          <a:p>
            <a:pPr indent="0" lvl="0" marL="0" marR="0" rtl="0" algn="l">
              <a:spcBef>
                <a:spcPts val="1800"/>
              </a:spcBef>
              <a:spcAft>
                <a:spcPts val="0"/>
              </a:spcAft>
              <a:buNone/>
            </a:pPr>
            <a:r>
              <a:rPr b="1" lang="en-US" sz="3000">
                <a:solidFill>
                  <a:srgbClr val="572528"/>
                </a:solidFill>
                <a:latin typeface="Century Gothic"/>
                <a:ea typeface="Century Gothic"/>
                <a:cs typeface="Century Gothic"/>
                <a:sym typeface="Century Gothic"/>
              </a:rPr>
              <a:t>A to tylko ci, którzy zostali.</a:t>
            </a:r>
            <a:endParaRPr b="1" sz="3000">
              <a:solidFill>
                <a:srgbClr val="572528"/>
              </a:solidFill>
              <a:latin typeface="Century Gothic"/>
              <a:ea typeface="Century Gothic"/>
              <a:cs typeface="Century Gothic"/>
              <a:sym typeface="Century Gothic"/>
            </a:endParaRPr>
          </a:p>
          <a:p>
            <a:pPr indent="0" lvl="0" marL="0" marR="0" rtl="0" algn="l">
              <a:spcBef>
                <a:spcPts val="1800"/>
              </a:spcBef>
              <a:spcAft>
                <a:spcPts val="0"/>
              </a:spcAft>
              <a:buNone/>
            </a:pPr>
            <a:r>
              <a:rPr b="1" lang="en-US" sz="3000">
                <a:solidFill>
                  <a:srgbClr val="572528"/>
                </a:solidFill>
                <a:latin typeface="Century Gothic"/>
                <a:ea typeface="Century Gothic"/>
                <a:cs typeface="Century Gothic"/>
                <a:sym typeface="Century Gothic"/>
              </a:rPr>
              <a:t>Ankieta członkowska  2024 wskazuje, że członkowie postrzegają swój pierwszy mityng NA jako bardzo ważny.</a:t>
            </a:r>
            <a:endParaRPr b="1" sz="3000">
              <a:solidFill>
                <a:srgbClr val="572528"/>
              </a:solidFill>
              <a:latin typeface="Century Gothic"/>
              <a:ea typeface="Century Gothic"/>
              <a:cs typeface="Century Gothic"/>
              <a:sym typeface="Century Gothic"/>
            </a:endParaRPr>
          </a:p>
          <a:p>
            <a:pPr indent="0" lvl="0" marL="0" marR="0" rtl="0" algn="l">
              <a:spcBef>
                <a:spcPts val="1800"/>
              </a:spcBef>
              <a:spcAft>
                <a:spcPts val="0"/>
              </a:spcAft>
              <a:buNone/>
            </a:pPr>
            <a:r>
              <a:rPr b="1" lang="en-US" sz="3000">
                <a:solidFill>
                  <a:srgbClr val="572528"/>
                </a:solidFill>
                <a:latin typeface="Century Gothic"/>
                <a:ea typeface="Century Gothic"/>
                <a:cs typeface="Century Gothic"/>
                <a:sym typeface="Century Gothic"/>
              </a:rPr>
              <a:t>Zapytani o to, co wpłynęło na ich pozostanie w NA, 83% respondentów Ankiety wskazało identyfikację jako kluczowy element.</a:t>
            </a:r>
            <a:endParaRPr b="1" sz="3000">
              <a:solidFill>
                <a:srgbClr val="572528"/>
              </a:solidFill>
              <a:latin typeface="Century Gothic"/>
              <a:ea typeface="Century Gothic"/>
              <a:cs typeface="Century Gothic"/>
              <a:sym typeface="Century Gothic"/>
            </a:endParaRPr>
          </a:p>
        </p:txBody>
      </p:sp>
      <p:cxnSp>
        <p:nvCxnSpPr>
          <p:cNvPr id="395" name="Google Shape;395;p37"/>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396" name="Google Shape;396;p37"/>
          <p:cNvSpPr/>
          <p:nvPr/>
        </p:nvSpPr>
        <p:spPr>
          <a:xfrm>
            <a:off x="323210" y="-32528"/>
            <a:ext cx="11678290" cy="738807"/>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Jednak…</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8"/>
          <p:cNvSpPr txBox="1"/>
          <p:nvPr/>
        </p:nvSpPr>
        <p:spPr>
          <a:xfrm>
            <a:off x="-160650" y="887800"/>
            <a:ext cx="12352500" cy="5555100"/>
          </a:xfrm>
          <a:prstGeom prst="rect">
            <a:avLst/>
          </a:prstGeom>
          <a:noFill/>
          <a:ln>
            <a:noFill/>
          </a:ln>
        </p:spPr>
        <p:txBody>
          <a:bodyPr anchorCtr="0" anchor="t" bIns="45700" lIns="91425" spcFirstLastPara="1" rIns="91425" wrap="square" tIns="45700">
            <a:spAutoFit/>
          </a:bodyPr>
          <a:lstStyle/>
          <a:p>
            <a:pPr indent="-361950" lvl="0" marL="457200" rtl="0" algn="l">
              <a:lnSpc>
                <a:spcPct val="115000"/>
              </a:lnSpc>
              <a:spcBef>
                <a:spcPts val="1200"/>
              </a:spcBef>
              <a:spcAft>
                <a:spcPts val="0"/>
              </a:spcAft>
              <a:buClr>
                <a:srgbClr val="572528"/>
              </a:buClr>
              <a:buSzPts val="2100"/>
              <a:buFont typeface="Noto Sans Symbols"/>
              <a:buChar char="⮚"/>
            </a:pPr>
            <a:r>
              <a:rPr lang="en-US" sz="2600">
                <a:solidFill>
                  <a:srgbClr val="572528"/>
                </a:solidFill>
                <a:latin typeface="Century Gothic"/>
                <a:ea typeface="Century Gothic"/>
                <a:cs typeface="Century Gothic"/>
                <a:sym typeface="Century Gothic"/>
              </a:rPr>
              <a:t>Tekst Podstawowy </a:t>
            </a:r>
            <a:r>
              <a:rPr b="1" lang="en-US" sz="2600">
                <a:solidFill>
                  <a:srgbClr val="572528"/>
                </a:solidFill>
                <a:latin typeface="Century Gothic"/>
                <a:ea typeface="Century Gothic"/>
                <a:cs typeface="Century Gothic"/>
                <a:sym typeface="Century Gothic"/>
              </a:rPr>
              <a:t>był już</a:t>
            </a:r>
            <a:r>
              <a:rPr lang="en-US" sz="2600">
                <a:solidFill>
                  <a:srgbClr val="572528"/>
                </a:solidFill>
                <a:latin typeface="Century Gothic"/>
                <a:ea typeface="Century Gothic"/>
                <a:cs typeface="Century Gothic"/>
                <a:sym typeface="Century Gothic"/>
              </a:rPr>
              <a:t> wcześniej </a:t>
            </a:r>
            <a:r>
              <a:rPr b="1" lang="en-US" sz="2600">
                <a:solidFill>
                  <a:srgbClr val="572528"/>
                </a:solidFill>
                <a:latin typeface="Century Gothic"/>
                <a:ea typeface="Century Gothic"/>
                <a:cs typeface="Century Gothic"/>
                <a:sym typeface="Century Gothic"/>
              </a:rPr>
              <a:t>poprawiany</a:t>
            </a:r>
            <a:r>
              <a:rPr lang="en-US" sz="2600">
                <a:solidFill>
                  <a:srgbClr val="572528"/>
                </a:solidFill>
                <a:latin typeface="Century Gothic"/>
                <a:ea typeface="Century Gothic"/>
                <a:cs typeface="Century Gothic"/>
                <a:sym typeface="Century Gothic"/>
              </a:rPr>
              <a:t>, aby poszerzyć krąg uzależnionych, którzy czują się mile widziani.</a:t>
            </a:r>
            <a:endParaRPr sz="2600">
              <a:solidFill>
                <a:srgbClr val="572528"/>
              </a:solidFill>
              <a:latin typeface="Century Gothic"/>
              <a:ea typeface="Century Gothic"/>
              <a:cs typeface="Century Gothic"/>
              <a:sym typeface="Century Gothic"/>
            </a:endParaRPr>
          </a:p>
          <a:p>
            <a:pPr indent="-361950" lvl="0" marL="457200" rtl="0" algn="l">
              <a:lnSpc>
                <a:spcPct val="115000"/>
              </a:lnSpc>
              <a:spcBef>
                <a:spcPts val="0"/>
              </a:spcBef>
              <a:spcAft>
                <a:spcPts val="0"/>
              </a:spcAft>
              <a:buClr>
                <a:srgbClr val="572528"/>
              </a:buClr>
              <a:buSzPts val="2100"/>
              <a:buFont typeface="Noto Sans Symbols"/>
              <a:buChar char="⮚"/>
            </a:pPr>
            <a:r>
              <a:rPr lang="en-US" sz="2600">
                <a:solidFill>
                  <a:srgbClr val="572528"/>
                </a:solidFill>
                <a:latin typeface="Century Gothic"/>
                <a:ea typeface="Century Gothic"/>
                <a:cs typeface="Century Gothic"/>
                <a:sym typeface="Century Gothic"/>
              </a:rPr>
              <a:t>Rozdział „Jak To Działa” brzmiał kiedyś:</a:t>
            </a:r>
            <a:br>
              <a:rPr lang="en-US" sz="2600">
                <a:solidFill>
                  <a:srgbClr val="572528"/>
                </a:solidFill>
                <a:latin typeface="Century Gothic"/>
                <a:ea typeface="Century Gothic"/>
                <a:cs typeface="Century Gothic"/>
                <a:sym typeface="Century Gothic"/>
              </a:rPr>
            </a:br>
            <a:r>
              <a:rPr lang="en-US" sz="2600">
                <a:solidFill>
                  <a:srgbClr val="572528"/>
                </a:solidFill>
                <a:latin typeface="Century Gothic"/>
                <a:ea typeface="Century Gothic"/>
                <a:cs typeface="Century Gothic"/>
                <a:sym typeface="Century Gothic"/>
              </a:rPr>
              <a:t> „Jedynym sposobem, by nie wpaść w nałóg lub go nie kontynuować, jest nie wziąć pierwszego </a:t>
            </a:r>
            <a:r>
              <a:rPr b="1" lang="en-US" sz="2600">
                <a:solidFill>
                  <a:srgbClr val="572528"/>
                </a:solidFill>
                <a:latin typeface="Century Gothic"/>
                <a:ea typeface="Century Gothic"/>
                <a:cs typeface="Century Gothic"/>
                <a:sym typeface="Century Gothic"/>
              </a:rPr>
              <a:t>strzału, pigułki lub drinka</a:t>
            </a:r>
            <a:r>
              <a:rPr lang="en-US" sz="2600">
                <a:solidFill>
                  <a:srgbClr val="572528"/>
                </a:solidFill>
                <a:latin typeface="Century Gothic"/>
                <a:ea typeface="Century Gothic"/>
                <a:cs typeface="Century Gothic"/>
                <a:sym typeface="Century Gothic"/>
              </a:rPr>
              <a:t>.”</a:t>
            </a:r>
            <a:endParaRPr sz="2600">
              <a:solidFill>
                <a:srgbClr val="572528"/>
              </a:solidFill>
              <a:latin typeface="Century Gothic"/>
              <a:ea typeface="Century Gothic"/>
              <a:cs typeface="Century Gothic"/>
              <a:sym typeface="Century Gothic"/>
            </a:endParaRPr>
          </a:p>
          <a:p>
            <a:pPr indent="-361950" lvl="0" marL="457200" rtl="0" algn="l">
              <a:lnSpc>
                <a:spcPct val="115000"/>
              </a:lnSpc>
              <a:spcBef>
                <a:spcPts val="0"/>
              </a:spcBef>
              <a:spcAft>
                <a:spcPts val="0"/>
              </a:spcAft>
              <a:buClr>
                <a:srgbClr val="572528"/>
              </a:buClr>
              <a:buSzPts val="2100"/>
              <a:buFont typeface="Noto Sans Symbols"/>
              <a:buChar char="⮚"/>
            </a:pPr>
            <a:r>
              <a:rPr lang="en-US" sz="2600">
                <a:solidFill>
                  <a:srgbClr val="572528"/>
                </a:solidFill>
                <a:latin typeface="Century Gothic"/>
                <a:ea typeface="Century Gothic"/>
                <a:cs typeface="Century Gothic"/>
                <a:sym typeface="Century Gothic"/>
              </a:rPr>
              <a:t>Niektórzy uzależnieni nie odnajdywali się w tym języku, ponieważ ich używanie narkotyków wyglądało inaczej. Potrzebny był bardziej </a:t>
            </a:r>
            <a:r>
              <a:rPr b="1" lang="en-US" sz="2600">
                <a:solidFill>
                  <a:srgbClr val="572528"/>
                </a:solidFill>
                <a:latin typeface="Century Gothic"/>
                <a:ea typeface="Century Gothic"/>
                <a:cs typeface="Century Gothic"/>
                <a:sym typeface="Century Gothic"/>
              </a:rPr>
              <a:t>inkluzywny język</a:t>
            </a:r>
            <a:r>
              <a:rPr lang="en-US" sz="2600">
                <a:solidFill>
                  <a:srgbClr val="572528"/>
                </a:solidFill>
                <a:latin typeface="Century Gothic"/>
                <a:ea typeface="Century Gothic"/>
                <a:cs typeface="Century Gothic"/>
                <a:sym typeface="Century Gothic"/>
              </a:rPr>
              <a:t>, aby powitać </a:t>
            </a:r>
            <a:r>
              <a:rPr b="1" lang="en-US" sz="2600">
                <a:solidFill>
                  <a:srgbClr val="572528"/>
                </a:solidFill>
                <a:latin typeface="Century Gothic"/>
                <a:ea typeface="Century Gothic"/>
                <a:cs typeface="Century Gothic"/>
                <a:sym typeface="Century Gothic"/>
              </a:rPr>
              <a:t>większą liczbę uzależnionych</a:t>
            </a:r>
            <a:r>
              <a:rPr lang="en-US" sz="2600">
                <a:solidFill>
                  <a:srgbClr val="572528"/>
                </a:solidFill>
                <a:latin typeface="Century Gothic"/>
                <a:ea typeface="Century Gothic"/>
                <a:cs typeface="Century Gothic"/>
                <a:sym typeface="Century Gothic"/>
              </a:rPr>
              <a:t> w naszej Wspólnocie.</a:t>
            </a:r>
            <a:endParaRPr sz="2600">
              <a:solidFill>
                <a:srgbClr val="572528"/>
              </a:solidFill>
              <a:latin typeface="Century Gothic"/>
              <a:ea typeface="Century Gothic"/>
              <a:cs typeface="Century Gothic"/>
              <a:sym typeface="Century Gothic"/>
            </a:endParaRPr>
          </a:p>
          <a:p>
            <a:pPr indent="-361950" lvl="0" marL="457200" rtl="0" algn="l">
              <a:lnSpc>
                <a:spcPct val="115000"/>
              </a:lnSpc>
              <a:spcBef>
                <a:spcPts val="0"/>
              </a:spcBef>
              <a:spcAft>
                <a:spcPts val="0"/>
              </a:spcAft>
              <a:buClr>
                <a:srgbClr val="572528"/>
              </a:buClr>
              <a:buSzPts val="2100"/>
              <a:buFont typeface="Noto Sans Symbols"/>
              <a:buChar char="⮚"/>
            </a:pPr>
            <a:r>
              <a:rPr lang="en-US" sz="2600">
                <a:solidFill>
                  <a:srgbClr val="572528"/>
                </a:solidFill>
                <a:latin typeface="Century Gothic"/>
                <a:ea typeface="Century Gothic"/>
                <a:cs typeface="Century Gothic"/>
                <a:sym typeface="Century Gothic"/>
              </a:rPr>
              <a:t>WSC 1986 roku przegłosowano zmianę języka w Tekście Podstawowym:</a:t>
            </a:r>
            <a:br>
              <a:rPr lang="en-US" sz="2600">
                <a:solidFill>
                  <a:srgbClr val="572528"/>
                </a:solidFill>
                <a:latin typeface="Century Gothic"/>
                <a:ea typeface="Century Gothic"/>
                <a:cs typeface="Century Gothic"/>
                <a:sym typeface="Century Gothic"/>
              </a:rPr>
            </a:br>
            <a:r>
              <a:rPr lang="en-US" sz="2600">
                <a:solidFill>
                  <a:srgbClr val="572528"/>
                </a:solidFill>
                <a:latin typeface="Century Gothic"/>
                <a:ea typeface="Century Gothic"/>
                <a:cs typeface="Century Gothic"/>
                <a:sym typeface="Century Gothic"/>
              </a:rPr>
              <a:t> „Jedynym sposobem, na to by nie wrócić do czynnego uzależnienia, jest powstrzymanie się od zażycia pierwszej </a:t>
            </a:r>
            <a:r>
              <a:rPr b="1" lang="en-US" sz="2600">
                <a:solidFill>
                  <a:srgbClr val="572528"/>
                </a:solidFill>
                <a:latin typeface="Century Gothic"/>
                <a:ea typeface="Century Gothic"/>
                <a:cs typeface="Century Gothic"/>
                <a:sym typeface="Century Gothic"/>
              </a:rPr>
              <a:t>dawki narkotyku</a:t>
            </a:r>
            <a:r>
              <a:rPr lang="en-US" sz="2600">
                <a:solidFill>
                  <a:srgbClr val="572528"/>
                </a:solidFill>
                <a:latin typeface="Century Gothic"/>
                <a:ea typeface="Century Gothic"/>
                <a:cs typeface="Century Gothic"/>
                <a:sym typeface="Century Gothic"/>
              </a:rPr>
              <a:t>...”</a:t>
            </a:r>
            <a:endParaRPr sz="2600">
              <a:solidFill>
                <a:srgbClr val="572528"/>
              </a:solidFill>
              <a:latin typeface="Century Gothic"/>
              <a:ea typeface="Century Gothic"/>
              <a:cs typeface="Century Gothic"/>
              <a:sym typeface="Century Gothic"/>
            </a:endParaRPr>
          </a:p>
        </p:txBody>
      </p:sp>
      <p:cxnSp>
        <p:nvCxnSpPr>
          <p:cNvPr id="403" name="Google Shape;403;p38"/>
          <p:cNvCxnSpPr/>
          <p:nvPr/>
        </p:nvCxnSpPr>
        <p:spPr>
          <a:xfrm>
            <a:off x="0" y="869118"/>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404" name="Google Shape;404;p38"/>
          <p:cNvSpPr/>
          <p:nvPr/>
        </p:nvSpPr>
        <p:spPr>
          <a:xfrm>
            <a:off x="256855" y="-11436"/>
            <a:ext cx="11678400" cy="738900"/>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Patrząc na naszą historię…</a:t>
            </a:r>
            <a:endParaRPr b="1" sz="4000">
              <a:solidFill>
                <a:srgbClr val="572528"/>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nvSpPr>
        <p:spPr>
          <a:xfrm>
            <a:off x="240600" y="0"/>
            <a:ext cx="11207100" cy="6453900"/>
          </a:xfrm>
          <a:prstGeom prst="rect">
            <a:avLst/>
          </a:prstGeom>
          <a:noFill/>
          <a:ln>
            <a:noFill/>
          </a:ln>
        </p:spPr>
        <p:txBody>
          <a:bodyPr anchorCtr="0" anchor="t" bIns="45700" lIns="91425" spcFirstLastPara="1" rIns="91425" wrap="square" tIns="45700">
            <a:noAutofit/>
          </a:bodyPr>
          <a:lstStyle/>
          <a:p>
            <a:pPr indent="0" lvl="0" marL="0" marR="0" rtl="0" algn="l">
              <a:lnSpc>
                <a:spcPct val="102272"/>
              </a:lnSpc>
              <a:spcBef>
                <a:spcPts val="0"/>
              </a:spcBef>
              <a:spcAft>
                <a:spcPts val="0"/>
              </a:spcAft>
              <a:buClr>
                <a:srgbClr val="F16737"/>
              </a:buClr>
              <a:buSzPts val="4400"/>
              <a:buFont typeface="Arial"/>
              <a:buNone/>
            </a:pPr>
            <a:r>
              <a:rPr b="1" lang="en-US" sz="4400">
                <a:solidFill>
                  <a:srgbClr val="F16737"/>
                </a:solidFill>
                <a:latin typeface="Century Gothic"/>
                <a:ea typeface="Century Gothic"/>
                <a:cs typeface="Century Gothic"/>
                <a:sym typeface="Century Gothic"/>
              </a:rPr>
              <a:t>Czym jest CAR?</a:t>
            </a:r>
            <a:endParaRPr b="1" sz="4400">
              <a:solidFill>
                <a:srgbClr val="F16737"/>
              </a:solidFill>
              <a:latin typeface="Century Gothic"/>
              <a:ea typeface="Century Gothic"/>
              <a:cs typeface="Century Gothic"/>
              <a:sym typeface="Century Gothic"/>
            </a:endParaRPr>
          </a:p>
          <a:p>
            <a:pPr indent="0" lvl="0" marL="0" marR="0" rtl="0" algn="l">
              <a:lnSpc>
                <a:spcPct val="102272"/>
              </a:lnSpc>
              <a:spcBef>
                <a:spcPts val="0"/>
              </a:spcBef>
              <a:spcAft>
                <a:spcPts val="0"/>
              </a:spcAft>
              <a:buClr>
                <a:srgbClr val="F16737"/>
              </a:buClr>
              <a:buSzPts val="4400"/>
              <a:buFont typeface="Arial"/>
              <a:buNone/>
            </a:pPr>
            <a:r>
              <a:rPr b="1" lang="en-US" sz="4400">
                <a:solidFill>
                  <a:srgbClr val="F16737"/>
                </a:solidFill>
                <a:latin typeface="Century Gothic"/>
                <a:ea typeface="Century Gothic"/>
                <a:cs typeface="Century Gothic"/>
                <a:sym typeface="Century Gothic"/>
              </a:rPr>
              <a:t>Conference Agenda Report (CAR) to formalny dokument zawierający wszystkie wnioski, propozycje oraz kluczowe tematy do dyskusji podczas Światowej Konferencji Służb (WSC). CAR odgrywa kluczową rolę w procesie wspólnego podejmowania decyzji we Wspólnocie Anonimowych Narkomanów.</a:t>
            </a:r>
            <a:endParaRPr b="1" sz="4400">
              <a:solidFill>
                <a:srgbClr val="F16737"/>
              </a:solidFill>
              <a:latin typeface="Century Gothic"/>
              <a:ea typeface="Century Gothic"/>
              <a:cs typeface="Century Gothic"/>
              <a:sym typeface="Century Gothic"/>
            </a:endParaRPr>
          </a:p>
        </p:txBody>
      </p:sp>
      <p:pic>
        <p:nvPicPr>
          <p:cNvPr descr="A red and yellow lava lamp&#10;&#10;Description automatically generated" id="111" name="Google Shape;111;p4"/>
          <p:cNvPicPr preferRelativeResize="0"/>
          <p:nvPr/>
        </p:nvPicPr>
        <p:blipFill rotWithShape="1">
          <a:blip r:embed="rId3">
            <a:alphaModFix/>
          </a:blip>
          <a:srcRect b="0" l="0" r="0" t="0"/>
          <a:stretch/>
        </p:blipFill>
        <p:spPr>
          <a:xfrm>
            <a:off x="11247112" y="2368743"/>
            <a:ext cx="1386038" cy="408516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pic>
        <p:nvPicPr>
          <p:cNvPr id="410" name="Google Shape;410;p39"/>
          <p:cNvPicPr preferRelativeResize="0"/>
          <p:nvPr/>
        </p:nvPicPr>
        <p:blipFill rotWithShape="1">
          <a:blip r:embed="rId3">
            <a:alphaModFix/>
          </a:blip>
          <a:srcRect b="0" l="0" r="0" t="0"/>
          <a:stretch/>
        </p:blipFill>
        <p:spPr>
          <a:xfrm>
            <a:off x="8449518" y="0"/>
            <a:ext cx="3526929" cy="2131075"/>
          </a:xfrm>
          <a:prstGeom prst="rect">
            <a:avLst/>
          </a:prstGeom>
          <a:noFill/>
          <a:ln>
            <a:noFill/>
          </a:ln>
        </p:spPr>
      </p:pic>
      <p:cxnSp>
        <p:nvCxnSpPr>
          <p:cNvPr id="411" name="Google Shape;411;p39"/>
          <p:cNvCxnSpPr/>
          <p:nvPr/>
        </p:nvCxnSpPr>
        <p:spPr>
          <a:xfrm>
            <a:off x="0" y="869118"/>
            <a:ext cx="8056670" cy="0"/>
          </a:xfrm>
          <a:prstGeom prst="straightConnector1">
            <a:avLst/>
          </a:prstGeom>
          <a:noFill/>
          <a:ln cap="flat" cmpd="sng" w="31750">
            <a:solidFill>
              <a:srgbClr val="DB212E"/>
            </a:solidFill>
            <a:prstDash val="solid"/>
            <a:miter lim="800000"/>
            <a:headEnd len="sm" w="sm" type="none"/>
            <a:tailEnd len="sm" w="sm" type="none"/>
          </a:ln>
        </p:spPr>
      </p:cxnSp>
      <p:sp>
        <p:nvSpPr>
          <p:cNvPr id="412" name="Google Shape;412;p39"/>
          <p:cNvSpPr/>
          <p:nvPr/>
        </p:nvSpPr>
        <p:spPr>
          <a:xfrm>
            <a:off x="256855" y="148985"/>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Patrząc na naszą historię…</a:t>
            </a:r>
            <a:endParaRPr b="1" sz="4000">
              <a:solidFill>
                <a:srgbClr val="DB212E"/>
              </a:solidFill>
              <a:latin typeface="Century Gothic"/>
              <a:ea typeface="Century Gothic"/>
              <a:cs typeface="Century Gothic"/>
              <a:sym typeface="Century Gothic"/>
            </a:endParaRPr>
          </a:p>
        </p:txBody>
      </p:sp>
      <p:sp>
        <p:nvSpPr>
          <p:cNvPr id="413" name="Google Shape;413;p39"/>
          <p:cNvSpPr txBox="1"/>
          <p:nvPr/>
        </p:nvSpPr>
        <p:spPr>
          <a:xfrm>
            <a:off x="277792" y="1909822"/>
            <a:ext cx="5880000" cy="51102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3000">
                <a:solidFill>
                  <a:srgbClr val="572528"/>
                </a:solidFill>
                <a:latin typeface="Century Gothic"/>
                <a:ea typeface="Century Gothic"/>
                <a:cs typeface="Century Gothic"/>
                <a:sym typeface="Century Gothic"/>
              </a:rPr>
              <a:t>Zmiana w 1986 roku:</a:t>
            </a:r>
            <a:br>
              <a:rPr lang="en-US" sz="3000">
                <a:solidFill>
                  <a:srgbClr val="572528"/>
                </a:solidFill>
                <a:latin typeface="Century Gothic"/>
                <a:ea typeface="Century Gothic"/>
                <a:cs typeface="Century Gothic"/>
                <a:sym typeface="Century Gothic"/>
              </a:rPr>
            </a:br>
            <a:r>
              <a:rPr lang="en-US" sz="3000">
                <a:solidFill>
                  <a:srgbClr val="572528"/>
                </a:solidFill>
                <a:latin typeface="Century Gothic"/>
                <a:ea typeface="Century Gothic"/>
                <a:cs typeface="Century Gothic"/>
                <a:sym typeface="Century Gothic"/>
              </a:rPr>
              <a:t> </a:t>
            </a:r>
            <a:r>
              <a:rPr b="1" lang="en-US" sz="3000">
                <a:solidFill>
                  <a:srgbClr val="572528"/>
                </a:solidFill>
                <a:latin typeface="Century Gothic"/>
                <a:ea typeface="Century Gothic"/>
                <a:cs typeface="Century Gothic"/>
                <a:sym typeface="Century Gothic"/>
              </a:rPr>
              <a:t>…ten pierwszy</a:t>
            </a:r>
            <a:r>
              <a:rPr lang="en-US" sz="3000">
                <a:solidFill>
                  <a:srgbClr val="572528"/>
                </a:solidFill>
                <a:latin typeface="Century Gothic"/>
                <a:ea typeface="Century Gothic"/>
                <a:cs typeface="Century Gothic"/>
                <a:sym typeface="Century Gothic"/>
              </a:rPr>
              <a:t> </a:t>
            </a:r>
            <a:r>
              <a:rPr b="1" lang="en-US" sz="3000">
                <a:solidFill>
                  <a:srgbClr val="DB212E"/>
                </a:solidFill>
                <a:latin typeface="Century Gothic"/>
                <a:ea typeface="Century Gothic"/>
                <a:cs typeface="Century Gothic"/>
                <a:sym typeface="Century Gothic"/>
              </a:rPr>
              <a:t>strzał, pigułkę lub drinka…</a:t>
            </a:r>
            <a:endParaRPr b="1" sz="3000">
              <a:solidFill>
                <a:srgbClr val="DB212E"/>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3000">
                <a:solidFill>
                  <a:srgbClr val="572528"/>
                </a:solidFill>
                <a:latin typeface="Century Gothic"/>
                <a:ea typeface="Century Gothic"/>
                <a:cs typeface="Century Gothic"/>
                <a:sym typeface="Century Gothic"/>
              </a:rPr>
              <a:t>Rozważane na WSC 2026 jako</a:t>
            </a:r>
            <a:br>
              <a:rPr lang="en-US" sz="3000">
                <a:solidFill>
                  <a:srgbClr val="572528"/>
                </a:solidFill>
                <a:latin typeface="Century Gothic"/>
                <a:ea typeface="Century Gothic"/>
                <a:cs typeface="Century Gothic"/>
                <a:sym typeface="Century Gothic"/>
              </a:rPr>
            </a:br>
            <a:r>
              <a:rPr lang="en-US" sz="3000">
                <a:solidFill>
                  <a:srgbClr val="572528"/>
                </a:solidFill>
                <a:latin typeface="Century Gothic"/>
                <a:ea typeface="Century Gothic"/>
                <a:cs typeface="Century Gothic"/>
                <a:sym typeface="Century Gothic"/>
              </a:rPr>
              <a:t> możliwa zmiana:</a:t>
            </a:r>
            <a:br>
              <a:rPr lang="en-US" sz="3000">
                <a:solidFill>
                  <a:srgbClr val="572528"/>
                </a:solidFill>
                <a:latin typeface="Century Gothic"/>
                <a:ea typeface="Century Gothic"/>
                <a:cs typeface="Century Gothic"/>
                <a:sym typeface="Century Gothic"/>
              </a:rPr>
            </a:br>
            <a:r>
              <a:rPr lang="en-US" sz="3000">
                <a:solidFill>
                  <a:srgbClr val="572528"/>
                </a:solidFill>
                <a:latin typeface="Century Gothic"/>
                <a:ea typeface="Century Gothic"/>
                <a:cs typeface="Century Gothic"/>
                <a:sym typeface="Century Gothic"/>
              </a:rPr>
              <a:t> …</a:t>
            </a:r>
            <a:r>
              <a:rPr b="1" lang="en-US" sz="3000">
                <a:solidFill>
                  <a:srgbClr val="572528"/>
                </a:solidFill>
                <a:latin typeface="Century Gothic"/>
                <a:ea typeface="Century Gothic"/>
                <a:cs typeface="Century Gothic"/>
                <a:sym typeface="Century Gothic"/>
              </a:rPr>
              <a:t>NA jest</a:t>
            </a:r>
            <a:r>
              <a:rPr lang="en-US" sz="3000">
                <a:solidFill>
                  <a:srgbClr val="572528"/>
                </a:solidFill>
                <a:latin typeface="Century Gothic"/>
                <a:ea typeface="Century Gothic"/>
                <a:cs typeface="Century Gothic"/>
                <a:sym typeface="Century Gothic"/>
              </a:rPr>
              <a:t> </a:t>
            </a:r>
            <a:r>
              <a:rPr b="1" lang="en-US" sz="3000">
                <a:solidFill>
                  <a:srgbClr val="572528"/>
                </a:solidFill>
                <a:latin typeface="Century Gothic"/>
                <a:ea typeface="Century Gothic"/>
                <a:cs typeface="Century Gothic"/>
                <a:sym typeface="Century Gothic"/>
              </a:rPr>
              <a:t>bezdochodową</a:t>
            </a:r>
            <a:r>
              <a:rPr b="1" lang="en-US" sz="3000">
                <a:solidFill>
                  <a:srgbClr val="572528"/>
                </a:solidFill>
                <a:latin typeface="Century Gothic"/>
                <a:ea typeface="Century Gothic"/>
                <a:cs typeface="Century Gothic"/>
                <a:sym typeface="Century Gothic"/>
              </a:rPr>
              <a:t> Wspólnotą</a:t>
            </a:r>
            <a:r>
              <a:rPr lang="en-US" sz="3000">
                <a:solidFill>
                  <a:srgbClr val="572528"/>
                </a:solidFill>
                <a:latin typeface="Century Gothic"/>
                <a:ea typeface="Century Gothic"/>
                <a:cs typeface="Century Gothic"/>
                <a:sym typeface="Century Gothic"/>
              </a:rPr>
              <a:t> </a:t>
            </a:r>
            <a:r>
              <a:rPr b="1" lang="en-US" sz="3000">
                <a:solidFill>
                  <a:srgbClr val="4A86E8"/>
                </a:solidFill>
                <a:latin typeface="Century Gothic"/>
                <a:ea typeface="Century Gothic"/>
                <a:cs typeface="Century Gothic"/>
                <a:sym typeface="Century Gothic"/>
              </a:rPr>
              <a:t>mężczyzn i kobiet…</a:t>
            </a:r>
            <a:endParaRPr b="1" sz="3000">
              <a:solidFill>
                <a:srgbClr val="4A86E8"/>
              </a:solidFill>
              <a:latin typeface="Century Gothic"/>
              <a:ea typeface="Century Gothic"/>
              <a:cs typeface="Century Gothic"/>
              <a:sym typeface="Century Gothic"/>
            </a:endParaRPr>
          </a:p>
          <a:p>
            <a:pPr indent="0" lvl="0" marL="0" marR="0" rtl="0" algn="l">
              <a:spcBef>
                <a:spcPts val="1200"/>
              </a:spcBef>
              <a:spcAft>
                <a:spcPts val="0"/>
              </a:spcAft>
              <a:buNone/>
            </a:pPr>
            <a:r>
              <a:t/>
            </a:r>
            <a:endParaRPr sz="3000">
              <a:solidFill>
                <a:srgbClr val="572528"/>
              </a:solidFill>
              <a:latin typeface="Century Gothic"/>
              <a:ea typeface="Century Gothic"/>
              <a:cs typeface="Century Gothic"/>
              <a:sym typeface="Century Gothic"/>
            </a:endParaRPr>
          </a:p>
        </p:txBody>
      </p:sp>
      <p:sp>
        <p:nvSpPr>
          <p:cNvPr id="414" name="Google Shape;414;p39"/>
          <p:cNvSpPr txBox="1"/>
          <p:nvPr/>
        </p:nvSpPr>
        <p:spPr>
          <a:xfrm>
            <a:off x="6458672" y="1875099"/>
            <a:ext cx="5324400" cy="4202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3000">
                <a:solidFill>
                  <a:srgbClr val="572528"/>
                </a:solidFill>
                <a:latin typeface="Century Gothic"/>
                <a:ea typeface="Century Gothic"/>
                <a:cs typeface="Century Gothic"/>
                <a:sym typeface="Century Gothic"/>
              </a:rPr>
              <a:t>na</a:t>
            </a:r>
            <a:br>
              <a:rPr b="1" lang="en-US" sz="3000">
                <a:solidFill>
                  <a:srgbClr val="572528"/>
                </a:solidFill>
                <a:latin typeface="Century Gothic"/>
                <a:ea typeface="Century Gothic"/>
                <a:cs typeface="Century Gothic"/>
                <a:sym typeface="Century Gothic"/>
              </a:rPr>
            </a:br>
            <a:r>
              <a:rPr b="1" lang="en-US" sz="3000">
                <a:solidFill>
                  <a:srgbClr val="572528"/>
                </a:solidFill>
                <a:latin typeface="Century Gothic"/>
                <a:ea typeface="Century Gothic"/>
                <a:cs typeface="Century Gothic"/>
                <a:sym typeface="Century Gothic"/>
              </a:rPr>
              <a:t> …dawka</a:t>
            </a:r>
            <a:endParaRPr b="1" sz="3000">
              <a:solidFill>
                <a:srgbClr val="572528"/>
              </a:solidFill>
              <a:latin typeface="Century Gothic"/>
              <a:ea typeface="Century Gothic"/>
              <a:cs typeface="Century Gothic"/>
              <a:sym typeface="Century Gothic"/>
            </a:endParaRPr>
          </a:p>
          <a:p>
            <a:pPr indent="0" lvl="0" marL="0" rtl="0" algn="l">
              <a:lnSpc>
                <a:spcPct val="115000"/>
              </a:lnSpc>
              <a:spcBef>
                <a:spcPts val="1200"/>
              </a:spcBef>
              <a:spcAft>
                <a:spcPts val="0"/>
              </a:spcAft>
              <a:buSzPts val="1100"/>
              <a:buNone/>
            </a:pPr>
            <a:r>
              <a:t/>
            </a:r>
            <a:endParaRPr sz="3000">
              <a:solidFill>
                <a:srgbClr val="572528"/>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3000">
                <a:solidFill>
                  <a:srgbClr val="572528"/>
                </a:solidFill>
                <a:latin typeface="Century Gothic"/>
                <a:ea typeface="Century Gothic"/>
                <a:cs typeface="Century Gothic"/>
                <a:sym typeface="Century Gothic"/>
              </a:rPr>
              <a:t>na</a:t>
            </a:r>
            <a:br>
              <a:rPr b="1" lang="en-US" sz="3000">
                <a:solidFill>
                  <a:srgbClr val="572528"/>
                </a:solidFill>
                <a:latin typeface="Century Gothic"/>
                <a:ea typeface="Century Gothic"/>
                <a:cs typeface="Century Gothic"/>
                <a:sym typeface="Century Gothic"/>
              </a:rPr>
            </a:br>
            <a:r>
              <a:rPr b="1" lang="en-US" sz="3000">
                <a:solidFill>
                  <a:srgbClr val="572528"/>
                </a:solidFill>
                <a:latin typeface="Century Gothic"/>
                <a:ea typeface="Century Gothic"/>
                <a:cs typeface="Century Gothic"/>
                <a:sym typeface="Century Gothic"/>
              </a:rPr>
              <a:t> …NA jest bezdochodową Wspólnotę </a:t>
            </a:r>
            <a:r>
              <a:rPr b="1" lang="en-US" sz="3000">
                <a:solidFill>
                  <a:srgbClr val="4A86E8"/>
                </a:solidFill>
                <a:latin typeface="Century Gothic"/>
                <a:ea typeface="Century Gothic"/>
                <a:cs typeface="Century Gothic"/>
                <a:sym typeface="Century Gothic"/>
              </a:rPr>
              <a:t>osób</a:t>
            </a:r>
            <a:r>
              <a:rPr b="1" lang="en-US" sz="3000">
                <a:solidFill>
                  <a:srgbClr val="572528"/>
                </a:solidFill>
                <a:latin typeface="Century Gothic"/>
                <a:ea typeface="Century Gothic"/>
                <a:cs typeface="Century Gothic"/>
                <a:sym typeface="Century Gothic"/>
              </a:rPr>
              <a:t>…</a:t>
            </a:r>
            <a:endParaRPr b="1" sz="3000">
              <a:solidFill>
                <a:srgbClr val="572528"/>
              </a:solidFill>
              <a:latin typeface="Century Gothic"/>
              <a:ea typeface="Century Gothic"/>
              <a:cs typeface="Century Gothic"/>
              <a:sym typeface="Century Gothic"/>
            </a:endParaRPr>
          </a:p>
          <a:p>
            <a:pPr indent="0" lvl="0" marL="0" marR="0" rtl="0" algn="l">
              <a:spcBef>
                <a:spcPts val="1200"/>
              </a:spcBef>
              <a:spcAft>
                <a:spcPts val="0"/>
              </a:spcAft>
              <a:buNone/>
            </a:pPr>
            <a:r>
              <a:t/>
            </a:r>
            <a:endParaRPr sz="3000">
              <a:solidFill>
                <a:srgbClr val="572528"/>
              </a:solidFill>
              <a:latin typeface="Century Gothic"/>
              <a:ea typeface="Century Gothic"/>
              <a:cs typeface="Century Gothic"/>
              <a:sym typeface="Century Gothic"/>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0"/>
          <p:cNvSpPr txBox="1"/>
          <p:nvPr/>
        </p:nvSpPr>
        <p:spPr>
          <a:xfrm>
            <a:off x="289933" y="876763"/>
            <a:ext cx="10926000" cy="3324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72528"/>
              </a:buClr>
              <a:buSzPts val="3000"/>
              <a:buFont typeface="Century Gothic"/>
              <a:buNone/>
            </a:pPr>
            <a:r>
              <a:rPr b="1" lang="en-US" sz="3000">
                <a:solidFill>
                  <a:srgbClr val="572528"/>
                </a:solidFill>
                <a:latin typeface="Century Gothic"/>
                <a:ea typeface="Century Gothic"/>
                <a:cs typeface="Century Gothic"/>
                <a:sym typeface="Century Gothic"/>
              </a:rPr>
              <a:t>Ponieważ tak wiele dyskusji w tym cyklu zachęca nas do rozważenia doświadczeń osób przychodzących do Anonimowych Narkomanów i próbujących zdecydować, czy to jest ich dom, zanim omówimy pytania w CAR, chcemy poświęcić kilka minut, by zastanowić się nad niektórymi sposobami, w jakie każdy z nas mógł czuć się „śmiertelnie wyjątkowy”, kiedy tu przyszedł.</a:t>
            </a:r>
            <a:endParaRPr b="1" sz="3000">
              <a:solidFill>
                <a:srgbClr val="F16737"/>
              </a:solidFill>
              <a:latin typeface="Century Gothic"/>
              <a:ea typeface="Century Gothic"/>
              <a:cs typeface="Century Gothic"/>
              <a:sym typeface="Century Gothic"/>
            </a:endParaRPr>
          </a:p>
        </p:txBody>
      </p:sp>
      <p:sp>
        <p:nvSpPr>
          <p:cNvPr id="421" name="Google Shape;421;p40"/>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Pytanie na rozgrzewkę (Icebreaker)</a:t>
            </a:r>
            <a:endParaRPr b="1" sz="3600">
              <a:solidFill>
                <a:srgbClr val="572528"/>
              </a:solidFill>
              <a:latin typeface="Century Gothic"/>
              <a:ea typeface="Century Gothic"/>
              <a:cs typeface="Century Gothic"/>
              <a:sym typeface="Century Gothic"/>
            </a:endParaRPr>
          </a:p>
        </p:txBody>
      </p:sp>
      <p:cxnSp>
        <p:nvCxnSpPr>
          <p:cNvPr id="422" name="Google Shape;422;p40"/>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423" name="Google Shape;423;p40"/>
          <p:cNvSpPr/>
          <p:nvPr/>
        </p:nvSpPr>
        <p:spPr>
          <a:xfrm>
            <a:off x="9942650" y="5157440"/>
            <a:ext cx="2025572" cy="1551008"/>
          </a:xfrm>
          <a:prstGeom prst="roundRect">
            <a:avLst>
              <a:gd fmla="val 16667" name="adj"/>
            </a:avLst>
          </a:prstGeom>
          <a:solidFill>
            <a:srgbClr val="9DBC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424" name="Google Shape;424;p40"/>
          <p:cNvSpPr txBox="1"/>
          <p:nvPr/>
        </p:nvSpPr>
        <p:spPr>
          <a:xfrm>
            <a:off x="9590099" y="5301209"/>
            <a:ext cx="2730674" cy="113877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400">
                <a:solidFill>
                  <a:srgbClr val="115A5A"/>
                </a:solidFill>
                <a:latin typeface="Arial"/>
                <a:ea typeface="Arial"/>
                <a:cs typeface="Arial"/>
                <a:sym typeface="Arial"/>
              </a:rPr>
              <a:t>Pause for discussion</a:t>
            </a:r>
            <a:endParaRPr/>
          </a:p>
        </p:txBody>
      </p:sp>
      <p:sp>
        <p:nvSpPr>
          <p:cNvPr id="425" name="Google Shape;425;p40"/>
          <p:cNvSpPr txBox="1"/>
          <p:nvPr/>
        </p:nvSpPr>
        <p:spPr>
          <a:xfrm>
            <a:off x="1126437" y="4408495"/>
            <a:ext cx="8955000" cy="1939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sz="3000">
                <a:solidFill>
                  <a:srgbClr val="3A668B"/>
                </a:solidFill>
                <a:latin typeface="Century Gothic"/>
                <a:ea typeface="Century Gothic"/>
                <a:cs typeface="Century Gothic"/>
                <a:sym typeface="Century Gothic"/>
              </a:rPr>
              <a:t>Wróć myślami do czasu, gdy byłeś nowy:</a:t>
            </a:r>
            <a:endParaRPr b="1" sz="3000">
              <a:solidFill>
                <a:srgbClr val="3A668B"/>
              </a:solidFill>
              <a:latin typeface="Century Gothic"/>
              <a:ea typeface="Century Gothic"/>
              <a:cs typeface="Century Gothic"/>
              <a:sym typeface="Century Gothic"/>
            </a:endParaRPr>
          </a:p>
          <a:p>
            <a:pPr indent="0" lvl="0" marL="0" marR="0" rtl="0" algn="l">
              <a:spcBef>
                <a:spcPts val="0"/>
              </a:spcBef>
              <a:spcAft>
                <a:spcPts val="0"/>
              </a:spcAft>
              <a:buClr>
                <a:srgbClr val="3A668B"/>
              </a:buClr>
              <a:buSzPts val="3000"/>
              <a:buFont typeface="Century Gothic"/>
              <a:buNone/>
            </a:pPr>
            <a:r>
              <a:rPr b="1" lang="en-US" sz="3000">
                <a:solidFill>
                  <a:srgbClr val="3A668B"/>
                </a:solidFill>
                <a:latin typeface="Century Gothic"/>
                <a:ea typeface="Century Gothic"/>
                <a:cs typeface="Century Gothic"/>
                <a:sym typeface="Century Gothic"/>
              </a:rPr>
              <a:t>W jaki sposób czułeś się inny, wyjątkowy lub jak outsider? Co pomogło ci rozpoznać, że NA to miejsce, do którego należysz?</a:t>
            </a:r>
            <a:endParaRPr b="1" sz="3000">
              <a:solidFill>
                <a:srgbClr val="3A668B"/>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41"/>
          <p:cNvSpPr txBox="1"/>
          <p:nvPr/>
        </p:nvSpPr>
        <p:spPr>
          <a:xfrm>
            <a:off x="138900" y="3858830"/>
            <a:ext cx="12192000" cy="2947500"/>
          </a:xfrm>
          <a:prstGeom prst="rect">
            <a:avLst/>
          </a:prstGeom>
          <a:noFill/>
          <a:ln>
            <a:noFill/>
          </a:ln>
        </p:spPr>
        <p:txBody>
          <a:bodyPr anchorCtr="0" anchor="t" bIns="45700" lIns="91425" spcFirstLastPara="1" rIns="91425" wrap="square" tIns="45700">
            <a:spAutoFit/>
          </a:bodyPr>
          <a:lstStyle/>
          <a:p>
            <a:pPr indent="-393700" lvl="0" marL="457200" rtl="0" algn="l">
              <a:lnSpc>
                <a:spcPct val="115000"/>
              </a:lnSpc>
              <a:spcBef>
                <a:spcPts val="1200"/>
              </a:spcBef>
              <a:spcAft>
                <a:spcPts val="0"/>
              </a:spcAft>
              <a:buClr>
                <a:srgbClr val="3A668B"/>
              </a:buClr>
              <a:buSzPts val="2600"/>
              <a:buFont typeface="Noto Sans Symbols"/>
              <a:buChar char="⮚"/>
            </a:pPr>
            <a:r>
              <a:rPr b="1" lang="en-US" sz="2600">
                <a:solidFill>
                  <a:srgbClr val="3A668B"/>
                </a:solidFill>
                <a:latin typeface="Century Gothic"/>
                <a:ea typeface="Century Gothic"/>
                <a:cs typeface="Century Gothic"/>
                <a:sym typeface="Century Gothic"/>
              </a:rPr>
              <a:t>Biorąc pod uwagę, że wszyscy chcemy zapewnić bezpieczną, przyjazną i inkluzywną Wspólnotę, w której każdy może zdrowieć (bez względu na …), czy jesteśmy gotowi rozważyć tego typu zmiany w naszej literaturze, aby skuteczniej nieść posłanie?</a:t>
            </a:r>
            <a:br>
              <a:rPr b="1" lang="en-US" sz="2600">
                <a:solidFill>
                  <a:srgbClr val="3A668B"/>
                </a:solidFill>
                <a:latin typeface="Century Gothic"/>
                <a:ea typeface="Century Gothic"/>
                <a:cs typeface="Century Gothic"/>
                <a:sym typeface="Century Gothic"/>
              </a:rPr>
            </a:br>
            <a:r>
              <a:rPr b="1" lang="en-US" sz="2600">
                <a:solidFill>
                  <a:srgbClr val="3A668B"/>
                </a:solidFill>
                <a:latin typeface="Century Gothic"/>
                <a:ea typeface="Century Gothic"/>
                <a:cs typeface="Century Gothic"/>
                <a:sym typeface="Century Gothic"/>
              </a:rPr>
              <a:t> Jeśli nie, to dlaczego?</a:t>
            </a:r>
            <a:endParaRPr b="1" sz="2600">
              <a:solidFill>
                <a:srgbClr val="3A668B"/>
              </a:solidFill>
              <a:latin typeface="Century Gothic"/>
              <a:ea typeface="Century Gothic"/>
              <a:cs typeface="Century Gothic"/>
              <a:sym typeface="Century Gothic"/>
            </a:endParaRPr>
          </a:p>
          <a:p>
            <a:pPr indent="0" lvl="0" marL="457200" marR="0" rtl="0" algn="l">
              <a:spcBef>
                <a:spcPts val="1200"/>
              </a:spcBef>
              <a:spcAft>
                <a:spcPts val="0"/>
              </a:spcAft>
              <a:buNone/>
            </a:pPr>
            <a:r>
              <a:t/>
            </a:r>
            <a:endParaRPr b="1" sz="2600">
              <a:solidFill>
                <a:srgbClr val="3A668B"/>
              </a:solidFill>
              <a:latin typeface="Century Gothic"/>
              <a:ea typeface="Century Gothic"/>
              <a:cs typeface="Century Gothic"/>
              <a:sym typeface="Century Gothic"/>
            </a:endParaRPr>
          </a:p>
        </p:txBody>
      </p:sp>
      <p:cxnSp>
        <p:nvCxnSpPr>
          <p:cNvPr id="432" name="Google Shape;432;p41"/>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433" name="Google Shape;433;p41"/>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15000"/>
              </a:lnSpc>
              <a:spcBef>
                <a:spcPts val="1200"/>
              </a:spcBef>
              <a:spcAft>
                <a:spcPts val="1200"/>
              </a:spcAft>
              <a:buSzPts val="1100"/>
              <a:buNone/>
            </a:pPr>
            <a:r>
              <a:rPr b="1" lang="en-US" sz="4000">
                <a:solidFill>
                  <a:srgbClr val="DB212E"/>
                </a:solidFill>
                <a:latin typeface="Century Gothic"/>
                <a:ea typeface="Century Gothic"/>
                <a:cs typeface="Century Gothic"/>
                <a:sym typeface="Century Gothic"/>
              </a:rPr>
              <a:t>Pytania do dyskusji</a:t>
            </a:r>
            <a:endParaRPr b="1" sz="4000">
              <a:solidFill>
                <a:srgbClr val="DB212E"/>
              </a:solidFill>
              <a:latin typeface="Century Gothic"/>
              <a:ea typeface="Century Gothic"/>
              <a:cs typeface="Century Gothic"/>
              <a:sym typeface="Century Gothic"/>
            </a:endParaRPr>
          </a:p>
        </p:txBody>
      </p:sp>
      <p:sp>
        <p:nvSpPr>
          <p:cNvPr id="434" name="Google Shape;434;p41"/>
          <p:cNvSpPr txBox="1"/>
          <p:nvPr/>
        </p:nvSpPr>
        <p:spPr>
          <a:xfrm>
            <a:off x="1147302" y="6205825"/>
            <a:ext cx="11183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a:solidFill>
                  <a:srgbClr val="F16737"/>
                </a:solidFill>
                <a:latin typeface="Century Gothic"/>
                <a:ea typeface="Century Gothic"/>
                <a:cs typeface="Century Gothic"/>
                <a:sym typeface="Century Gothic"/>
              </a:rPr>
              <a:t>Podziel się swoją opinią do 1 kwietnia na na.org/surveys!</a:t>
            </a:r>
            <a:endParaRPr/>
          </a:p>
        </p:txBody>
      </p:sp>
      <p:sp>
        <p:nvSpPr>
          <p:cNvPr id="435" name="Google Shape;435;p41"/>
          <p:cNvSpPr txBox="1"/>
          <p:nvPr/>
        </p:nvSpPr>
        <p:spPr>
          <a:xfrm>
            <a:off x="138900" y="745025"/>
            <a:ext cx="12192000" cy="3589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2400">
                <a:solidFill>
                  <a:srgbClr val="572528"/>
                </a:solidFill>
                <a:latin typeface="Century Gothic"/>
                <a:ea typeface="Century Gothic"/>
                <a:cs typeface="Century Gothic"/>
                <a:sym typeface="Century Gothic"/>
              </a:rPr>
              <a:t>Na potrzeby tych pytań chcemy skupić się na języku opisującym ludzi (członków i potencjalnych członków), a nie na języku opisującym Siłę Wyższą. Takie zmiany sformułowań — na przykład z „mężczyzn i kobiet” na „osoby” — nie zmieniają znaczenia posłania w naszej literaturze; pozwalają większej liczbie osób się z nim identyfikować.</a:t>
            </a:r>
            <a:br>
              <a:rPr b="1" lang="en-US" sz="2400">
                <a:solidFill>
                  <a:srgbClr val="572528"/>
                </a:solidFill>
                <a:latin typeface="Century Gothic"/>
                <a:ea typeface="Century Gothic"/>
                <a:cs typeface="Century Gothic"/>
                <a:sym typeface="Century Gothic"/>
              </a:rPr>
            </a:br>
            <a:r>
              <a:rPr b="1" lang="en-US" sz="2400">
                <a:solidFill>
                  <a:srgbClr val="572528"/>
                </a:solidFill>
                <a:latin typeface="Century Gothic"/>
                <a:ea typeface="Century Gothic"/>
                <a:cs typeface="Century Gothic"/>
                <a:sym typeface="Century Gothic"/>
              </a:rPr>
              <a:t> Kwestie dotyczące słownictwa naszych Kroków i Tradycji są tematem przyszłej dyskusji.</a:t>
            </a:r>
            <a:endParaRPr b="1" sz="2400">
              <a:solidFill>
                <a:srgbClr val="572528"/>
              </a:solidFill>
              <a:latin typeface="Century Gothic"/>
              <a:ea typeface="Century Gothic"/>
              <a:cs typeface="Century Gothic"/>
              <a:sym typeface="Century Gothic"/>
            </a:endParaRPr>
          </a:p>
          <a:p>
            <a:pPr indent="0" lvl="0" marL="0" marR="0" rtl="0" algn="l">
              <a:lnSpc>
                <a:spcPct val="131538"/>
              </a:lnSpc>
              <a:spcBef>
                <a:spcPts val="1200"/>
              </a:spcBef>
              <a:spcAft>
                <a:spcPts val="0"/>
              </a:spcAft>
              <a:buNone/>
            </a:pPr>
            <a:r>
              <a:t/>
            </a:r>
            <a:endParaRPr b="1" sz="2400">
              <a:solidFill>
                <a:srgbClr val="572528"/>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42"/>
          <p:cNvSpPr txBox="1"/>
          <p:nvPr>
            <p:ph type="title"/>
          </p:nvPr>
        </p:nvSpPr>
        <p:spPr>
          <a:xfrm>
            <a:off x="200526" y="55621"/>
            <a:ext cx="12927300" cy="132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2528"/>
              </a:buClr>
              <a:buSzPts val="4000"/>
              <a:buFont typeface="Century Gothic"/>
              <a:buNone/>
            </a:pPr>
            <a:r>
              <a:rPr lang="en-US" sz="3800"/>
              <a:t>DRT/MAT w NA: Pomaganie członkom </a:t>
            </a:r>
            <a:r>
              <a:rPr lang="en-US" sz="3800"/>
              <a:t>zapuścić</a:t>
            </a:r>
            <a:r>
              <a:rPr lang="en-US" sz="3800"/>
              <a:t> korzenie</a:t>
            </a:r>
            <a:endParaRPr sz="5800"/>
          </a:p>
        </p:txBody>
      </p:sp>
      <p:sp>
        <p:nvSpPr>
          <p:cNvPr id="442" name="Google Shape;442;p42"/>
          <p:cNvSpPr txBox="1"/>
          <p:nvPr>
            <p:ph idx="1" type="body"/>
          </p:nvPr>
        </p:nvSpPr>
        <p:spPr>
          <a:xfrm>
            <a:off x="695150" y="1393025"/>
            <a:ext cx="11269500" cy="5144100"/>
          </a:xfrm>
          <a:prstGeom prst="rect">
            <a:avLst/>
          </a:prstGeom>
          <a:noFill/>
          <a:ln>
            <a:noFill/>
          </a:ln>
        </p:spPr>
        <p:txBody>
          <a:bodyPr anchorCtr="0" anchor="t" bIns="45700" lIns="91425" spcFirstLastPara="1" rIns="91425" wrap="square" tIns="45700">
            <a:noAutofit/>
          </a:bodyPr>
          <a:lstStyle/>
          <a:p>
            <a:pPr indent="-209550" lvl="0" marL="0" rtl="0" algn="l">
              <a:lnSpc>
                <a:spcPct val="115000"/>
              </a:lnSpc>
              <a:spcBef>
                <a:spcPts val="1200"/>
              </a:spcBef>
              <a:spcAft>
                <a:spcPts val="0"/>
              </a:spcAft>
              <a:buSzPts val="3300"/>
              <a:buChar char="•"/>
            </a:pPr>
            <a:r>
              <a:rPr lang="en-US" sz="3300"/>
              <a:t>Nasza przyszłość zależy od tego, czy nasze posłanie będzie jasne oraz czy drzwi do Anonimowych Narkomanów będą otwarte dla wszystkich uzależnionych.</a:t>
            </a:r>
            <a:endParaRPr sz="3300"/>
          </a:p>
          <a:p>
            <a:pPr indent="-209550" lvl="0" marL="0" rtl="0" algn="l">
              <a:lnSpc>
                <a:spcPct val="115000"/>
              </a:lnSpc>
              <a:spcBef>
                <a:spcPts val="0"/>
              </a:spcBef>
              <a:spcAft>
                <a:spcPts val="0"/>
              </a:spcAft>
              <a:buSzPts val="3300"/>
              <a:buChar char="•"/>
            </a:pPr>
            <a:r>
              <a:rPr lang="en-US" sz="3300"/>
              <a:t>Temat do Dyskusji (IDT) „Pomaganie członkom </a:t>
            </a:r>
            <a:r>
              <a:rPr lang="en-US" sz="3300"/>
              <a:t>zapuścić</a:t>
            </a:r>
            <a:r>
              <a:rPr lang="en-US" sz="3300"/>
              <a:t> korzenie” pytał, w jaki sposób możemy pomóc ludziom „zostać i pozostać” — podjąć decyzję o staniu się członkami Anonimowych Narkomanów.</a:t>
            </a:r>
            <a:endParaRPr sz="33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43"/>
          <p:cNvSpPr/>
          <p:nvPr/>
        </p:nvSpPr>
        <p:spPr>
          <a:xfrm>
            <a:off x="289933" y="446048"/>
            <a:ext cx="5218769" cy="5776332"/>
          </a:xfrm>
          <a:prstGeom prst="rect">
            <a:avLst/>
          </a:prstGeom>
          <a:noFill/>
          <a:ln>
            <a:noFill/>
          </a:ln>
        </p:spPr>
        <p:txBody>
          <a:bodyPr anchorCtr="0" anchor="b" bIns="35700" lIns="35700" spcFirstLastPara="1" rIns="35700" wrap="square" tIns="35700">
            <a:noAutofit/>
          </a:bodyPr>
          <a:lstStyle/>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t/>
            </a:r>
            <a:endParaRPr sz="2800">
              <a:solidFill>
                <a:schemeClr val="dk1"/>
              </a:solidFill>
              <a:latin typeface="Century Gothic"/>
              <a:ea typeface="Century Gothic"/>
              <a:cs typeface="Century Gothic"/>
              <a:sym typeface="Century Gothic"/>
            </a:endParaRPr>
          </a:p>
        </p:txBody>
      </p:sp>
      <p:sp>
        <p:nvSpPr>
          <p:cNvPr id="449" name="Google Shape;449;p43"/>
          <p:cNvSpPr txBox="1"/>
          <p:nvPr/>
        </p:nvSpPr>
        <p:spPr>
          <a:xfrm>
            <a:off x="-80214" y="199845"/>
            <a:ext cx="12352500" cy="6354000"/>
          </a:xfrm>
          <a:prstGeom prst="rect">
            <a:avLst/>
          </a:prstGeom>
          <a:noFill/>
          <a:ln>
            <a:noFill/>
          </a:ln>
        </p:spPr>
        <p:txBody>
          <a:bodyPr anchorCtr="0" anchor="t" bIns="45700" lIns="91425" spcFirstLastPara="1" rIns="91425" wrap="square" tIns="45700">
            <a:spAutoFit/>
          </a:bodyPr>
          <a:lstStyle/>
          <a:p>
            <a:pPr indent="-508000" lvl="0" marL="457200" rtl="0" algn="l">
              <a:lnSpc>
                <a:spcPct val="115000"/>
              </a:lnSpc>
              <a:spcBef>
                <a:spcPts val="1200"/>
              </a:spcBef>
              <a:spcAft>
                <a:spcPts val="0"/>
              </a:spcAft>
              <a:buClr>
                <a:srgbClr val="572528"/>
              </a:buClr>
              <a:buSzPts val="4400"/>
              <a:buFont typeface="Century Gothic"/>
              <a:buChar char="•"/>
            </a:pPr>
            <a:r>
              <a:rPr b="1" lang="en-US" sz="2500">
                <a:solidFill>
                  <a:schemeClr val="dk1"/>
                </a:solidFill>
                <a:latin typeface="Century Gothic"/>
                <a:ea typeface="Century Gothic"/>
                <a:cs typeface="Century Gothic"/>
                <a:sym typeface="Century Gothic"/>
              </a:rPr>
              <a:t>Podczas sesji PR na WCNA 38 profesjonaliści wyrażali zastrzeżenia dotyczące kierowania uzależnionych do NA.</a:t>
            </a:r>
            <a:br>
              <a:rPr b="1" lang="en-US" sz="2500">
                <a:solidFill>
                  <a:schemeClr val="dk1"/>
                </a:solidFill>
                <a:latin typeface="Century Gothic"/>
                <a:ea typeface="Century Gothic"/>
                <a:cs typeface="Century Gothic"/>
                <a:sym typeface="Century Gothic"/>
              </a:rPr>
            </a:br>
            <a:r>
              <a:rPr b="1" lang="en-US" sz="2500">
                <a:solidFill>
                  <a:schemeClr val="dk1"/>
                </a:solidFill>
                <a:latin typeface="Century Gothic"/>
                <a:ea typeface="Century Gothic"/>
                <a:cs typeface="Century Gothic"/>
                <a:sym typeface="Century Gothic"/>
              </a:rPr>
              <a:t> Wahają się, ponieważ uzależnieni leczeni lekami wspomagającymi terapię uzależnienia doświadczyli nieprzyjaznej atmosfery na mitingach NA.</a:t>
            </a:r>
            <a:endParaRPr b="1" sz="2500">
              <a:solidFill>
                <a:schemeClr val="dk1"/>
              </a:solidFill>
              <a:latin typeface="Century Gothic"/>
              <a:ea typeface="Century Gothic"/>
              <a:cs typeface="Century Gothic"/>
              <a:sym typeface="Century Gothic"/>
            </a:endParaRPr>
          </a:p>
          <a:p>
            <a:pPr indent="-508000" lvl="0" marL="457200" rtl="0" algn="l">
              <a:lnSpc>
                <a:spcPct val="115000"/>
              </a:lnSpc>
              <a:spcBef>
                <a:spcPts val="0"/>
              </a:spcBef>
              <a:spcAft>
                <a:spcPts val="0"/>
              </a:spcAft>
              <a:buClr>
                <a:srgbClr val="572528"/>
              </a:buClr>
              <a:buSzPts val="4400"/>
              <a:buFont typeface="Century Gothic"/>
              <a:buChar char="•"/>
            </a:pPr>
            <a:r>
              <a:rPr b="1" lang="en-US" sz="2500">
                <a:solidFill>
                  <a:schemeClr val="dk1"/>
                </a:solidFill>
                <a:latin typeface="Century Gothic"/>
                <a:ea typeface="Century Gothic"/>
                <a:cs typeface="Century Gothic"/>
                <a:sym typeface="Century Gothic"/>
              </a:rPr>
              <a:t>Wielu członków (odpowiadających na IDT) powiedziało, że radzono im, aby nie dzielili się informacjami o lekach, które im przepisano (a w niektórych przypadkach, do których przyjmowania byli prawnie zobowiązani).</a:t>
            </a:r>
            <a:endParaRPr b="1" sz="2500">
              <a:solidFill>
                <a:schemeClr val="dk1"/>
              </a:solidFill>
              <a:latin typeface="Century Gothic"/>
              <a:ea typeface="Century Gothic"/>
              <a:cs typeface="Century Gothic"/>
              <a:sym typeface="Century Gothic"/>
            </a:endParaRPr>
          </a:p>
          <a:p>
            <a:pPr indent="-508000" lvl="0" marL="457200" rtl="0" algn="l">
              <a:lnSpc>
                <a:spcPct val="115000"/>
              </a:lnSpc>
              <a:spcBef>
                <a:spcPts val="0"/>
              </a:spcBef>
              <a:spcAft>
                <a:spcPts val="0"/>
              </a:spcAft>
              <a:buClr>
                <a:srgbClr val="572528"/>
              </a:buClr>
              <a:buSzPts val="4400"/>
              <a:buFont typeface="Century Gothic"/>
              <a:buChar char="•"/>
            </a:pPr>
            <a:r>
              <a:rPr b="1" lang="en-US" sz="2500">
                <a:solidFill>
                  <a:schemeClr val="dk1"/>
                </a:solidFill>
                <a:latin typeface="Century Gothic"/>
                <a:ea typeface="Century Gothic"/>
                <a:cs typeface="Century Gothic"/>
                <a:sym typeface="Century Gothic"/>
              </a:rPr>
              <a:t>Zbyt często </a:t>
            </a:r>
            <a:r>
              <a:rPr b="1" lang="en-US" sz="2500">
                <a:solidFill>
                  <a:srgbClr val="DB212E"/>
                </a:solidFill>
                <a:latin typeface="Century Gothic"/>
                <a:ea typeface="Century Gothic"/>
                <a:cs typeface="Century Gothic"/>
                <a:sym typeface="Century Gothic"/>
              </a:rPr>
              <a:t>nie zapewniamy tego kluczowego, życzliwego powitania, ani spójnego posłania nadziei.</a:t>
            </a:r>
            <a:br>
              <a:rPr b="1" lang="en-US" sz="2500">
                <a:solidFill>
                  <a:srgbClr val="DB212E"/>
                </a:solidFill>
                <a:latin typeface="Century Gothic"/>
                <a:ea typeface="Century Gothic"/>
                <a:cs typeface="Century Gothic"/>
                <a:sym typeface="Century Gothic"/>
              </a:rPr>
            </a:br>
            <a:r>
              <a:rPr b="1" lang="en-US" sz="2500">
                <a:solidFill>
                  <a:schemeClr val="dk1"/>
                </a:solidFill>
                <a:latin typeface="Century Gothic"/>
                <a:ea typeface="Century Gothic"/>
                <a:cs typeface="Century Gothic"/>
                <a:sym typeface="Century Gothic"/>
              </a:rPr>
              <a:t> A ponadto możemy tworzyć atmosferę, w której uzależnieni boją się mówić prawdę.</a:t>
            </a:r>
            <a:endParaRPr b="1" sz="3100">
              <a:solidFill>
                <a:srgbClr val="572528"/>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44"/>
          <p:cNvSpPr/>
          <p:nvPr/>
        </p:nvSpPr>
        <p:spPr>
          <a:xfrm>
            <a:off x="0" y="880806"/>
            <a:ext cx="11334750" cy="674779"/>
          </a:xfrm>
          <a:prstGeom prst="rect">
            <a:avLst/>
          </a:prstGeom>
          <a:noFill/>
          <a:ln>
            <a:noFill/>
          </a:ln>
        </p:spPr>
        <p:txBody>
          <a:bodyPr anchorCtr="0" anchor="b" bIns="35700" lIns="35700" spcFirstLastPara="1" rIns="35700" wrap="square" tIns="35700">
            <a:noAutofit/>
          </a:bodyPr>
          <a:lstStyle/>
          <a:p>
            <a:pPr indent="0" lvl="1" marL="457200" marR="0" rtl="0" algn="l">
              <a:lnSpc>
                <a:spcPct val="108000"/>
              </a:lnSpc>
              <a:spcBef>
                <a:spcPts val="0"/>
              </a:spcBef>
              <a:spcAft>
                <a:spcPts val="0"/>
              </a:spcAft>
              <a:buNone/>
            </a:pPr>
            <a:r>
              <a:t/>
            </a:r>
            <a:endParaRPr b="0" i="0" sz="2800" u="none" cap="none" strike="noStrike">
              <a:solidFill>
                <a:schemeClr val="dk1"/>
              </a:solidFill>
              <a:latin typeface="Century Gothic"/>
              <a:ea typeface="Century Gothic"/>
              <a:cs typeface="Century Gothic"/>
              <a:sym typeface="Century Gothic"/>
            </a:endParaRPr>
          </a:p>
        </p:txBody>
      </p:sp>
      <p:sp>
        <p:nvSpPr>
          <p:cNvPr id="456" name="Google Shape;456;p44"/>
          <p:cNvSpPr txBox="1"/>
          <p:nvPr/>
        </p:nvSpPr>
        <p:spPr>
          <a:xfrm>
            <a:off x="334200" y="112400"/>
            <a:ext cx="10587600" cy="6634200"/>
          </a:xfrm>
          <a:prstGeom prst="rect">
            <a:avLst/>
          </a:prstGeom>
          <a:noFill/>
          <a:ln>
            <a:noFill/>
          </a:ln>
        </p:spPr>
        <p:txBody>
          <a:bodyPr anchorCtr="0" anchor="t" bIns="45700" lIns="91425" spcFirstLastPara="1" rIns="91425" wrap="square" tIns="45700">
            <a:spAutoFit/>
          </a:bodyPr>
          <a:lstStyle/>
          <a:p>
            <a:pPr indent="-444500" lvl="0" marL="457200" rtl="0" algn="l">
              <a:lnSpc>
                <a:spcPct val="115000"/>
              </a:lnSpc>
              <a:spcBef>
                <a:spcPts val="1200"/>
              </a:spcBef>
              <a:spcAft>
                <a:spcPts val="0"/>
              </a:spcAft>
              <a:buClr>
                <a:srgbClr val="572528"/>
              </a:buClr>
              <a:buSzPts val="3400"/>
              <a:buFont typeface="Noto Sans Symbols"/>
              <a:buChar char="⮚"/>
            </a:pPr>
            <a:r>
              <a:rPr b="1" lang="en-US" sz="3400">
                <a:solidFill>
                  <a:srgbClr val="572528"/>
                </a:solidFill>
                <a:latin typeface="Century Gothic"/>
                <a:ea typeface="Century Gothic"/>
                <a:cs typeface="Century Gothic"/>
                <a:sym typeface="Century Gothic"/>
              </a:rPr>
              <a:t>Jak możemy pomóc uzależnionym przekraczającym próg pozostać w NA wystarczająco długo, by zapragnęli tego, co my mamy?</a:t>
            </a:r>
            <a:endParaRPr b="1" sz="3400">
              <a:solidFill>
                <a:srgbClr val="572528"/>
              </a:solidFill>
              <a:latin typeface="Century Gothic"/>
              <a:ea typeface="Century Gothic"/>
              <a:cs typeface="Century Gothic"/>
              <a:sym typeface="Century Gothic"/>
            </a:endParaRPr>
          </a:p>
          <a:p>
            <a:pPr indent="-444500" lvl="0" marL="457200" rtl="0" algn="l">
              <a:lnSpc>
                <a:spcPct val="115000"/>
              </a:lnSpc>
              <a:spcBef>
                <a:spcPts val="0"/>
              </a:spcBef>
              <a:spcAft>
                <a:spcPts val="0"/>
              </a:spcAft>
              <a:buClr>
                <a:srgbClr val="572528"/>
              </a:buClr>
              <a:buSzPts val="3400"/>
              <a:buFont typeface="Noto Sans Symbols"/>
              <a:buChar char="⮚"/>
            </a:pPr>
            <a:r>
              <a:rPr b="1" lang="en-US" sz="3400">
                <a:solidFill>
                  <a:srgbClr val="572528"/>
                </a:solidFill>
                <a:latin typeface="Century Gothic"/>
                <a:ea typeface="Century Gothic"/>
                <a:cs typeface="Century Gothic"/>
                <a:sym typeface="Century Gothic"/>
              </a:rPr>
              <a:t>Jak możemy pomóc uzależnionym szukającym zdrowienia — którzy mogą słyszeć inne posłanie od profesjonalistów — wybrać nasz sposób życia?</a:t>
            </a:r>
            <a:endParaRPr b="1" sz="3400">
              <a:solidFill>
                <a:srgbClr val="572528"/>
              </a:solidFill>
              <a:latin typeface="Century Gothic"/>
              <a:ea typeface="Century Gothic"/>
              <a:cs typeface="Century Gothic"/>
              <a:sym typeface="Century Gothic"/>
            </a:endParaRPr>
          </a:p>
          <a:p>
            <a:pPr indent="-444500" lvl="0" marL="457200" rtl="0" algn="l">
              <a:lnSpc>
                <a:spcPct val="115000"/>
              </a:lnSpc>
              <a:spcBef>
                <a:spcPts val="0"/>
              </a:spcBef>
              <a:spcAft>
                <a:spcPts val="0"/>
              </a:spcAft>
              <a:buClr>
                <a:srgbClr val="572528"/>
              </a:buClr>
              <a:buSzPts val="3400"/>
              <a:buFont typeface="Noto Sans Symbols"/>
              <a:buChar char="⮚"/>
            </a:pPr>
            <a:r>
              <a:rPr b="1" lang="en-US" sz="3400">
                <a:solidFill>
                  <a:srgbClr val="572528"/>
                </a:solidFill>
                <a:latin typeface="Century Gothic"/>
                <a:ea typeface="Century Gothic"/>
                <a:cs typeface="Century Gothic"/>
                <a:sym typeface="Century Gothic"/>
              </a:rPr>
              <a:t>Czy możemy uczynić NA środowiskiem gościnnym, nie naruszając naszej integralności ani naszego posłania?</a:t>
            </a:r>
            <a:endParaRPr b="1" sz="3400">
              <a:solidFill>
                <a:srgbClr val="572528"/>
              </a:solidFill>
              <a:latin typeface="Century Gothic"/>
              <a:ea typeface="Century Gothic"/>
              <a:cs typeface="Century Gothic"/>
              <a:sym typeface="Century Gothic"/>
            </a:endParaRPr>
          </a:p>
        </p:txBody>
      </p:sp>
      <p:pic>
        <p:nvPicPr>
          <p:cNvPr descr="A logo of a company&#10;&#10;Description automatically generated" id="457" name="Google Shape;457;p44"/>
          <p:cNvPicPr preferRelativeResize="0"/>
          <p:nvPr/>
        </p:nvPicPr>
        <p:blipFill rotWithShape="1">
          <a:blip r:embed="rId3">
            <a:alphaModFix/>
          </a:blip>
          <a:srcRect b="0" l="0" r="0" t="0"/>
          <a:stretch/>
        </p:blipFill>
        <p:spPr>
          <a:xfrm>
            <a:off x="10163952" y="3723774"/>
            <a:ext cx="2171700" cy="2171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5"/>
          <p:cNvSpPr txBox="1"/>
          <p:nvPr/>
        </p:nvSpPr>
        <p:spPr>
          <a:xfrm>
            <a:off x="294325" y="752909"/>
            <a:ext cx="11897700" cy="7030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latin typeface="Century Gothic"/>
                <a:ea typeface="Century Gothic"/>
                <a:cs typeface="Century Gothic"/>
                <a:sym typeface="Century Gothic"/>
              </a:rPr>
              <a:t>Mamy konsensus, że abstynencja jest centralnym elementem programu NA i naszego posłania.</a:t>
            </a:r>
            <a:br>
              <a:rPr lang="en-US" sz="2500">
                <a:solidFill>
                  <a:schemeClr val="dk1"/>
                </a:solidFill>
                <a:latin typeface="Century Gothic"/>
                <a:ea typeface="Century Gothic"/>
                <a:cs typeface="Century Gothic"/>
                <a:sym typeface="Century Gothic"/>
              </a:rPr>
            </a:br>
            <a:r>
              <a:rPr lang="en-US" sz="2500">
                <a:solidFill>
                  <a:schemeClr val="dk1"/>
                </a:solidFill>
                <a:latin typeface="Century Gothic"/>
                <a:ea typeface="Century Gothic"/>
                <a:cs typeface="Century Gothic"/>
                <a:sym typeface="Century Gothic"/>
              </a:rPr>
              <a:t>Nie ma jednak konsensusu wśród członków co do tego, </a:t>
            </a:r>
            <a:r>
              <a:rPr b="1" lang="en-US" sz="2500">
                <a:solidFill>
                  <a:schemeClr val="dk1"/>
                </a:solidFill>
                <a:latin typeface="Century Gothic"/>
                <a:ea typeface="Century Gothic"/>
                <a:cs typeface="Century Gothic"/>
                <a:sym typeface="Century Gothic"/>
              </a:rPr>
              <a:t>co dokładnie stanowi abstynencję</a:t>
            </a:r>
            <a:r>
              <a:rPr lang="en-US" sz="2500">
                <a:solidFill>
                  <a:schemeClr val="dk1"/>
                </a:solidFill>
                <a:latin typeface="Century Gothic"/>
                <a:ea typeface="Century Gothic"/>
                <a:cs typeface="Century Gothic"/>
                <a:sym typeface="Century Gothic"/>
              </a:rPr>
              <a:t>.</a:t>
            </a:r>
            <a:endParaRPr sz="25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latin typeface="Century Gothic"/>
                <a:ea typeface="Century Gothic"/>
                <a:cs typeface="Century Gothic"/>
                <a:sym typeface="Century Gothic"/>
              </a:rPr>
              <a:t>Kwestie dotyczące leków omówiliśmy w </a:t>
            </a:r>
            <a:r>
              <a:rPr i="1" lang="en-US" sz="2500">
                <a:solidFill>
                  <a:schemeClr val="dk1"/>
                </a:solidFill>
                <a:latin typeface="Century Gothic"/>
                <a:ea typeface="Century Gothic"/>
                <a:cs typeface="Century Gothic"/>
                <a:sym typeface="Century Gothic"/>
              </a:rPr>
              <a:t>In Times of Illness oraz IP #30 Zdrowie psychiczne w zdrowieniu</a:t>
            </a:r>
            <a:r>
              <a:rPr lang="en-US" sz="2500">
                <a:solidFill>
                  <a:schemeClr val="dk1"/>
                </a:solidFill>
                <a:latin typeface="Century Gothic"/>
                <a:ea typeface="Century Gothic"/>
                <a:cs typeface="Century Gothic"/>
                <a:sym typeface="Century Gothic"/>
              </a:rPr>
              <a:t>. Wielu z nas uważa leki stosowane w leczeniu choroby uzależnienia za oddzielną kategorię, ale w miarę jak te leki się zmieniają, coraz trudniej jest wytyczyć granicę między jednym rodzajem leków a innym.</a:t>
            </a:r>
            <a:endParaRPr sz="25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latin typeface="Century Gothic"/>
                <a:ea typeface="Century Gothic"/>
                <a:cs typeface="Century Gothic"/>
                <a:sym typeface="Century Gothic"/>
              </a:rPr>
              <a:t>Jak w każdym poddaniu się, przyznanie, że nie zbliżamy się do konsensusu, </a:t>
            </a:r>
            <a:r>
              <a:rPr b="1" lang="en-US" sz="2500">
                <a:solidFill>
                  <a:schemeClr val="dk1"/>
                </a:solidFill>
                <a:latin typeface="Century Gothic"/>
                <a:ea typeface="Century Gothic"/>
                <a:cs typeface="Century Gothic"/>
                <a:sym typeface="Century Gothic"/>
              </a:rPr>
              <a:t>uwalnia nas</a:t>
            </a:r>
            <a:r>
              <a:rPr lang="en-US" sz="2500">
                <a:solidFill>
                  <a:schemeClr val="dk1"/>
                </a:solidFill>
                <a:latin typeface="Century Gothic"/>
                <a:ea typeface="Century Gothic"/>
                <a:cs typeface="Century Gothic"/>
                <a:sym typeface="Century Gothic"/>
              </a:rPr>
              <a:t>, aby podejść do tej rozmowy inaczej.</a:t>
            </a:r>
            <a:br>
              <a:rPr lang="en-US" sz="2500">
                <a:solidFill>
                  <a:schemeClr val="dk1"/>
                </a:solidFill>
                <a:latin typeface="Century Gothic"/>
                <a:ea typeface="Century Gothic"/>
                <a:cs typeface="Century Gothic"/>
                <a:sym typeface="Century Gothic"/>
              </a:rPr>
            </a:br>
            <a:r>
              <a:rPr lang="en-US" sz="2500">
                <a:solidFill>
                  <a:schemeClr val="dk1"/>
                </a:solidFill>
                <a:latin typeface="Century Gothic"/>
                <a:ea typeface="Century Gothic"/>
                <a:cs typeface="Century Gothic"/>
                <a:sym typeface="Century Gothic"/>
              </a:rPr>
              <a:t>Wszyscy wiemy, że proces działa, i możemy </a:t>
            </a:r>
            <a:r>
              <a:rPr b="1" lang="en-US" sz="2500">
                <a:solidFill>
                  <a:schemeClr val="dk1"/>
                </a:solidFill>
                <a:latin typeface="Century Gothic"/>
                <a:ea typeface="Century Gothic"/>
                <a:cs typeface="Century Gothic"/>
                <a:sym typeface="Century Gothic"/>
              </a:rPr>
              <a:t>zaufać procesowi</a:t>
            </a:r>
            <a:r>
              <a:rPr lang="en-US" sz="2500">
                <a:solidFill>
                  <a:schemeClr val="dk1"/>
                </a:solidFill>
                <a:latin typeface="Century Gothic"/>
                <a:ea typeface="Century Gothic"/>
                <a:cs typeface="Century Gothic"/>
                <a:sym typeface="Century Gothic"/>
              </a:rPr>
              <a:t>, że doprowadzi nas do prawdy — nawet jeśli zajmie to dużo czasu.</a:t>
            </a:r>
            <a:endParaRPr sz="2500">
              <a:solidFill>
                <a:schemeClr val="dk1"/>
              </a:solidFill>
              <a:latin typeface="Century Gothic"/>
              <a:ea typeface="Century Gothic"/>
              <a:cs typeface="Century Gothic"/>
              <a:sym typeface="Century Gothic"/>
            </a:endParaRPr>
          </a:p>
          <a:p>
            <a:pPr indent="0" lvl="0" marL="0" marR="0" rtl="0" algn="l">
              <a:spcBef>
                <a:spcPts val="1800"/>
              </a:spcBef>
              <a:spcAft>
                <a:spcPts val="0"/>
              </a:spcAft>
              <a:buNone/>
            </a:pPr>
            <a:r>
              <a:t/>
            </a:r>
            <a:endParaRPr b="1" sz="4200">
              <a:solidFill>
                <a:srgbClr val="572528"/>
              </a:solidFill>
              <a:latin typeface="Century Gothic"/>
              <a:ea typeface="Century Gothic"/>
              <a:cs typeface="Century Gothic"/>
              <a:sym typeface="Century Gothic"/>
            </a:endParaRPr>
          </a:p>
        </p:txBody>
      </p:sp>
      <p:cxnSp>
        <p:nvCxnSpPr>
          <p:cNvPr id="464" name="Google Shape;464;p45"/>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465" name="Google Shape;465;p45"/>
          <p:cNvSpPr/>
          <p:nvPr/>
        </p:nvSpPr>
        <p:spPr>
          <a:xfrm>
            <a:off x="256855" y="-32528"/>
            <a:ext cx="11678290" cy="738807"/>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Duchowa Zasada Poddania się</a:t>
            </a:r>
            <a:endParaRPr b="1" sz="4000">
              <a:solidFill>
                <a:srgbClr val="572528"/>
              </a:solidFill>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46"/>
          <p:cNvSpPr txBox="1"/>
          <p:nvPr/>
        </p:nvSpPr>
        <p:spPr>
          <a:xfrm>
            <a:off x="0" y="768434"/>
            <a:ext cx="12035100" cy="70236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2300">
                <a:solidFill>
                  <a:schemeClr val="dk1"/>
                </a:solidFill>
                <a:latin typeface="Century Gothic"/>
                <a:ea typeface="Century Gothic"/>
                <a:cs typeface="Century Gothic"/>
                <a:sym typeface="Century Gothic"/>
              </a:rPr>
              <a:t>Nasze posłanie to </a:t>
            </a:r>
            <a:r>
              <a:rPr b="1" lang="en-US" sz="2300">
                <a:solidFill>
                  <a:srgbClr val="DB212E"/>
                </a:solidFill>
                <a:latin typeface="Century Gothic"/>
                <a:ea typeface="Century Gothic"/>
                <a:cs typeface="Century Gothic"/>
                <a:sym typeface="Century Gothic"/>
              </a:rPr>
              <a:t>nadzieja i obietnica wolności</a:t>
            </a:r>
            <a:r>
              <a:rPr lang="en-US" sz="2300">
                <a:solidFill>
                  <a:schemeClr val="dk1"/>
                </a:solidFill>
                <a:latin typeface="Century Gothic"/>
                <a:ea typeface="Century Gothic"/>
                <a:cs typeface="Century Gothic"/>
                <a:sym typeface="Century Gothic"/>
              </a:rPr>
              <a:t>. Dla wielu z nas </a:t>
            </a:r>
            <a:r>
              <a:rPr b="1" lang="en-US" sz="2300">
                <a:solidFill>
                  <a:schemeClr val="dk1"/>
                </a:solidFill>
                <a:latin typeface="Century Gothic"/>
                <a:ea typeface="Century Gothic"/>
                <a:cs typeface="Century Gothic"/>
                <a:sym typeface="Century Gothic"/>
              </a:rPr>
              <a:t>całkowita abstynencja nie jest pierwszym celem</a:t>
            </a:r>
            <a:r>
              <a:rPr lang="en-US" sz="2300">
                <a:solidFill>
                  <a:schemeClr val="dk1"/>
                </a:solidFill>
                <a:latin typeface="Century Gothic"/>
                <a:ea typeface="Century Gothic"/>
                <a:cs typeface="Century Gothic"/>
                <a:sym typeface="Century Gothic"/>
              </a:rPr>
              <a:t>, kiedy wchodzimy do wspólnoty.</a:t>
            </a:r>
            <a:endParaRPr sz="23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2300">
                <a:solidFill>
                  <a:schemeClr val="dk1"/>
                </a:solidFill>
                <a:latin typeface="Century Gothic"/>
                <a:ea typeface="Century Gothic"/>
                <a:cs typeface="Century Gothic"/>
                <a:sym typeface="Century Gothic"/>
              </a:rPr>
              <a:t>Jedynym wymogiem członkowstwa jest  </a:t>
            </a:r>
            <a:r>
              <a:rPr b="1" lang="en-US" sz="2300">
                <a:solidFill>
                  <a:schemeClr val="dk1"/>
                </a:solidFill>
                <a:latin typeface="Century Gothic"/>
                <a:ea typeface="Century Gothic"/>
                <a:cs typeface="Century Gothic"/>
                <a:sym typeface="Century Gothic"/>
              </a:rPr>
              <a:t>pragnienia zaprzestania zażywania</a:t>
            </a:r>
            <a:r>
              <a:rPr lang="en-US" sz="2300">
                <a:solidFill>
                  <a:schemeClr val="dk1"/>
                </a:solidFill>
                <a:latin typeface="Century Gothic"/>
                <a:ea typeface="Century Gothic"/>
                <a:cs typeface="Century Gothic"/>
                <a:sym typeface="Century Gothic"/>
              </a:rPr>
              <a:t>, a my </a:t>
            </a:r>
            <a:r>
              <a:rPr b="1" lang="en-US" sz="2300">
                <a:solidFill>
                  <a:schemeClr val="dk1"/>
                </a:solidFill>
                <a:latin typeface="Century Gothic"/>
                <a:ea typeface="Century Gothic"/>
                <a:cs typeface="Century Gothic"/>
                <a:sym typeface="Century Gothic"/>
              </a:rPr>
              <a:t>nie mamy klas członków</a:t>
            </a:r>
            <a:r>
              <a:rPr lang="en-US" sz="2300">
                <a:solidFill>
                  <a:schemeClr val="dk1"/>
                </a:solidFill>
                <a:latin typeface="Century Gothic"/>
                <a:ea typeface="Century Gothic"/>
                <a:cs typeface="Century Gothic"/>
                <a:sym typeface="Century Gothic"/>
              </a:rPr>
              <a:t>.</a:t>
            </a:r>
            <a:br>
              <a:rPr lang="en-US" sz="2300">
                <a:solidFill>
                  <a:schemeClr val="dk1"/>
                </a:solidFill>
                <a:latin typeface="Century Gothic"/>
                <a:ea typeface="Century Gothic"/>
                <a:cs typeface="Century Gothic"/>
                <a:sym typeface="Century Gothic"/>
              </a:rPr>
            </a:br>
            <a:r>
              <a:rPr lang="en-US" sz="2300">
                <a:solidFill>
                  <a:schemeClr val="dk1"/>
                </a:solidFill>
                <a:latin typeface="Century Gothic"/>
                <a:ea typeface="Century Gothic"/>
                <a:cs typeface="Century Gothic"/>
                <a:sym typeface="Century Gothic"/>
              </a:rPr>
              <a:t>Nie jest naszym zadaniem określanie, co ktoś przyjmuje ani jaka jest jego relacja z tym.</a:t>
            </a:r>
            <a:br>
              <a:rPr lang="en-US" sz="2300">
                <a:solidFill>
                  <a:schemeClr val="dk1"/>
                </a:solidFill>
                <a:latin typeface="Century Gothic"/>
                <a:ea typeface="Century Gothic"/>
                <a:cs typeface="Century Gothic"/>
                <a:sym typeface="Century Gothic"/>
              </a:rPr>
            </a:br>
            <a:r>
              <a:rPr lang="en-US" sz="2300">
                <a:solidFill>
                  <a:schemeClr val="dk1"/>
                </a:solidFill>
                <a:latin typeface="Century Gothic"/>
                <a:ea typeface="Century Gothic"/>
                <a:cs typeface="Century Gothic"/>
                <a:sym typeface="Century Gothic"/>
              </a:rPr>
              <a:t>Naszym zadaniem jest pomóc członkowi </a:t>
            </a:r>
            <a:r>
              <a:rPr b="1" lang="en-US" sz="2300">
                <a:solidFill>
                  <a:schemeClr val="dk1"/>
                </a:solidFill>
                <a:latin typeface="Century Gothic"/>
                <a:ea typeface="Century Gothic"/>
                <a:cs typeface="Century Gothic"/>
                <a:sym typeface="Century Gothic"/>
              </a:rPr>
              <a:t>odpowiedzieć sobie na to samemu</a:t>
            </a:r>
            <a:r>
              <a:rPr lang="en-US" sz="2300">
                <a:solidFill>
                  <a:schemeClr val="dk1"/>
                </a:solidFill>
                <a:latin typeface="Century Gothic"/>
                <a:ea typeface="Century Gothic"/>
                <a:cs typeface="Century Gothic"/>
                <a:sym typeface="Century Gothic"/>
              </a:rPr>
              <a:t>, przy wsparciu sponsora i Siły Wyższej.</a:t>
            </a:r>
            <a:endParaRPr sz="23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2300">
                <a:solidFill>
                  <a:schemeClr val="dk1"/>
                </a:solidFill>
                <a:latin typeface="Century Gothic"/>
                <a:ea typeface="Century Gothic"/>
                <a:cs typeface="Century Gothic"/>
                <a:sym typeface="Century Gothic"/>
              </a:rPr>
              <a:t>Jesteśmy na zawsze </a:t>
            </a:r>
            <a:r>
              <a:rPr b="1" lang="en-US" sz="2300">
                <a:solidFill>
                  <a:schemeClr val="dk1"/>
                </a:solidFill>
                <a:latin typeface="Century Gothic"/>
                <a:ea typeface="Century Gothic"/>
                <a:cs typeface="Century Gothic"/>
                <a:sym typeface="Century Gothic"/>
              </a:rPr>
              <a:t>nieprofesjonalni</a:t>
            </a:r>
            <a:r>
              <a:rPr lang="en-US" sz="2300">
                <a:solidFill>
                  <a:schemeClr val="dk1"/>
                </a:solidFill>
                <a:latin typeface="Century Gothic"/>
                <a:ea typeface="Century Gothic"/>
                <a:cs typeface="Century Gothic"/>
                <a:sym typeface="Century Gothic"/>
              </a:rPr>
              <a:t>.</a:t>
            </a:r>
            <a:br>
              <a:rPr lang="en-US" sz="2300">
                <a:solidFill>
                  <a:schemeClr val="dk1"/>
                </a:solidFill>
                <a:latin typeface="Century Gothic"/>
                <a:ea typeface="Century Gothic"/>
                <a:cs typeface="Century Gothic"/>
                <a:sym typeface="Century Gothic"/>
              </a:rPr>
            </a:br>
            <a:r>
              <a:rPr lang="en-US" sz="2300">
                <a:solidFill>
                  <a:schemeClr val="dk1"/>
                </a:solidFill>
                <a:latin typeface="Century Gothic"/>
                <a:ea typeface="Century Gothic"/>
                <a:cs typeface="Century Gothic"/>
                <a:sym typeface="Century Gothic"/>
              </a:rPr>
              <a:t>Szanujemy profesjonalistów w tej dziedzinie i uznajemy, że ich podejścia zmieniają się z czasem i w różnych dyscyplinach.</a:t>
            </a:r>
            <a:endParaRPr sz="23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2300">
                <a:solidFill>
                  <a:schemeClr val="dk1"/>
                </a:solidFill>
                <a:latin typeface="Century Gothic"/>
                <a:ea typeface="Century Gothic"/>
                <a:cs typeface="Century Gothic"/>
                <a:sym typeface="Century Gothic"/>
              </a:rPr>
              <a:t>Nasze podejście </a:t>
            </a:r>
            <a:r>
              <a:rPr b="1" lang="en-US" sz="2300">
                <a:solidFill>
                  <a:schemeClr val="dk1"/>
                </a:solidFill>
                <a:latin typeface="Century Gothic"/>
                <a:ea typeface="Century Gothic"/>
                <a:cs typeface="Century Gothic"/>
                <a:sym typeface="Century Gothic"/>
              </a:rPr>
              <a:t>nie zmienia się</a:t>
            </a:r>
            <a:r>
              <a:rPr lang="en-US" sz="2300">
                <a:solidFill>
                  <a:schemeClr val="dk1"/>
                </a:solidFill>
                <a:latin typeface="Century Gothic"/>
                <a:ea typeface="Century Gothic"/>
                <a:cs typeface="Century Gothic"/>
                <a:sym typeface="Century Gothic"/>
              </a:rPr>
              <a:t>.</a:t>
            </a:r>
            <a:br>
              <a:rPr lang="en-US" sz="2300">
                <a:solidFill>
                  <a:schemeClr val="dk1"/>
                </a:solidFill>
                <a:latin typeface="Century Gothic"/>
                <a:ea typeface="Century Gothic"/>
                <a:cs typeface="Century Gothic"/>
                <a:sym typeface="Century Gothic"/>
              </a:rPr>
            </a:br>
            <a:r>
              <a:rPr lang="en-US" sz="2300">
                <a:solidFill>
                  <a:schemeClr val="dk1"/>
                </a:solidFill>
                <a:latin typeface="Century Gothic"/>
                <a:ea typeface="Century Gothic"/>
                <a:cs typeface="Century Gothic"/>
                <a:sym typeface="Century Gothic"/>
              </a:rPr>
              <a:t>Jesteśmy uzależnionymi wspólnie szukającymi zdrowienia, a tym, co oferujemy, jest </a:t>
            </a:r>
            <a:r>
              <a:rPr b="1" lang="en-US" sz="2300">
                <a:solidFill>
                  <a:schemeClr val="dk1"/>
                </a:solidFill>
                <a:latin typeface="Century Gothic"/>
                <a:ea typeface="Century Gothic"/>
                <a:cs typeface="Century Gothic"/>
                <a:sym typeface="Century Gothic"/>
              </a:rPr>
              <a:t>duchowa ścieżka we Wspólnocie z innymi</a:t>
            </a:r>
            <a:r>
              <a:rPr lang="en-US" sz="2300">
                <a:solidFill>
                  <a:schemeClr val="dk1"/>
                </a:solidFill>
                <a:latin typeface="Century Gothic"/>
                <a:ea typeface="Century Gothic"/>
                <a:cs typeface="Century Gothic"/>
                <a:sym typeface="Century Gothic"/>
              </a:rPr>
              <a:t>.</a:t>
            </a:r>
            <a:endParaRPr sz="2300">
              <a:solidFill>
                <a:schemeClr val="dk1"/>
              </a:solidFill>
              <a:latin typeface="Century Gothic"/>
              <a:ea typeface="Century Gothic"/>
              <a:cs typeface="Century Gothic"/>
              <a:sym typeface="Century Gothic"/>
            </a:endParaRPr>
          </a:p>
          <a:p>
            <a:pPr indent="0" lvl="0" marL="0" marR="0" rtl="0" algn="l">
              <a:spcBef>
                <a:spcPts val="1200"/>
              </a:spcBef>
              <a:spcAft>
                <a:spcPts val="0"/>
              </a:spcAft>
              <a:buNone/>
            </a:pPr>
            <a:r>
              <a:t/>
            </a:r>
            <a:endParaRPr b="1" sz="4000">
              <a:solidFill>
                <a:srgbClr val="572528"/>
              </a:solidFill>
              <a:latin typeface="Century Gothic"/>
              <a:ea typeface="Century Gothic"/>
              <a:cs typeface="Century Gothic"/>
              <a:sym typeface="Century Gothic"/>
            </a:endParaRPr>
          </a:p>
        </p:txBody>
      </p:sp>
      <p:cxnSp>
        <p:nvCxnSpPr>
          <p:cNvPr id="472" name="Google Shape;472;p46"/>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473" name="Google Shape;473;p46"/>
          <p:cNvSpPr/>
          <p:nvPr/>
        </p:nvSpPr>
        <p:spPr>
          <a:xfrm>
            <a:off x="256855" y="-112739"/>
            <a:ext cx="11678400" cy="738900"/>
          </a:xfrm>
          <a:prstGeom prst="rect">
            <a:avLst/>
          </a:prstGeom>
          <a:noFill/>
          <a:ln>
            <a:noFill/>
          </a:ln>
        </p:spPr>
        <p:txBody>
          <a:bodyPr anchorCtr="0" anchor="b" bIns="35700" lIns="35700" spcFirstLastPara="1" rIns="35700" wrap="square" tIns="35700">
            <a:noAutofit/>
          </a:bodyPr>
          <a:lstStyle/>
          <a:p>
            <a:pPr indent="0" lvl="0" marL="0" rtl="0" algn="l">
              <a:lnSpc>
                <a:spcPct val="115000"/>
              </a:lnSpc>
              <a:spcBef>
                <a:spcPts val="1200"/>
              </a:spcBef>
              <a:spcAft>
                <a:spcPts val="1200"/>
              </a:spcAft>
              <a:buSzPts val="1100"/>
              <a:buNone/>
            </a:pPr>
            <a:r>
              <a:rPr b="1" lang="en-US" sz="4000">
                <a:solidFill>
                  <a:srgbClr val="DB212E"/>
                </a:solidFill>
                <a:latin typeface="Century Gothic"/>
                <a:ea typeface="Century Gothic"/>
                <a:cs typeface="Century Gothic"/>
                <a:sym typeface="Century Gothic"/>
              </a:rPr>
              <a:t>Tam, gdzie mamy konsensus…</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47"/>
          <p:cNvSpPr txBox="1"/>
          <p:nvPr/>
        </p:nvSpPr>
        <p:spPr>
          <a:xfrm>
            <a:off x="276500" y="1009775"/>
            <a:ext cx="11678400" cy="6664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2500">
                <a:solidFill>
                  <a:schemeClr val="dk1"/>
                </a:solidFill>
                <a:latin typeface="Century Gothic"/>
                <a:ea typeface="Century Gothic"/>
                <a:cs typeface="Century Gothic"/>
                <a:sym typeface="Century Gothic"/>
              </a:rPr>
              <a:t>Anonimowi Narkomani są programem duchowym, Wspólnotą ludzi, a nie nauką</a:t>
            </a:r>
            <a:r>
              <a:rPr lang="en-US" sz="2500">
                <a:solidFill>
                  <a:schemeClr val="dk1"/>
                </a:solidFill>
                <a:latin typeface="Century Gothic"/>
                <a:ea typeface="Century Gothic"/>
                <a:cs typeface="Century Gothic"/>
                <a:sym typeface="Century Gothic"/>
              </a:rPr>
              <a:t> — choć jesteśmy wdzięczni badaczom, którzy ukazują nam nas samych poprzez swoją perspektywę.</a:t>
            </a:r>
            <a:endParaRPr sz="25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b="1" lang="en-US" sz="2500">
                <a:solidFill>
                  <a:schemeClr val="dk1"/>
                </a:solidFill>
                <a:latin typeface="Century Gothic"/>
                <a:ea typeface="Century Gothic"/>
                <a:cs typeface="Century Gothic"/>
                <a:sym typeface="Century Gothic"/>
              </a:rPr>
              <a:t>Nasze posłanie jest</a:t>
            </a:r>
            <a:r>
              <a:rPr lang="en-US" sz="2500">
                <a:solidFill>
                  <a:schemeClr val="dk1"/>
                </a:solidFill>
                <a:latin typeface="Century Gothic"/>
                <a:ea typeface="Century Gothic"/>
                <a:cs typeface="Century Gothic"/>
                <a:sym typeface="Century Gothic"/>
              </a:rPr>
              <a:t> na tyle </a:t>
            </a:r>
            <a:r>
              <a:rPr b="1" lang="en-US" sz="2500">
                <a:solidFill>
                  <a:schemeClr val="dk1"/>
                </a:solidFill>
                <a:latin typeface="Century Gothic"/>
                <a:ea typeface="Century Gothic"/>
                <a:cs typeface="Century Gothic"/>
                <a:sym typeface="Century Gothic"/>
              </a:rPr>
              <a:t>atrakcyjne</a:t>
            </a:r>
            <a:r>
              <a:rPr lang="en-US" sz="2500">
                <a:solidFill>
                  <a:schemeClr val="dk1"/>
                </a:solidFill>
                <a:latin typeface="Century Gothic"/>
                <a:ea typeface="Century Gothic"/>
                <a:cs typeface="Century Gothic"/>
                <a:sym typeface="Century Gothic"/>
              </a:rPr>
              <a:t>, że wielu w końcu </a:t>
            </a:r>
            <a:r>
              <a:rPr b="1" lang="en-US" sz="2500">
                <a:solidFill>
                  <a:schemeClr val="dk1"/>
                </a:solidFill>
                <a:latin typeface="Century Gothic"/>
                <a:ea typeface="Century Gothic"/>
                <a:cs typeface="Century Gothic"/>
                <a:sym typeface="Century Gothic"/>
              </a:rPr>
              <a:t>chce być czystymi</a:t>
            </a:r>
            <a:r>
              <a:rPr lang="en-US" sz="2500">
                <a:solidFill>
                  <a:schemeClr val="dk1"/>
                </a:solidFill>
                <a:latin typeface="Century Gothic"/>
                <a:ea typeface="Century Gothic"/>
                <a:cs typeface="Century Gothic"/>
                <a:sym typeface="Century Gothic"/>
              </a:rPr>
              <a:t>.</a:t>
            </a:r>
            <a:br>
              <a:rPr lang="en-US" sz="2500">
                <a:solidFill>
                  <a:schemeClr val="dk1"/>
                </a:solidFill>
                <a:latin typeface="Century Gothic"/>
                <a:ea typeface="Century Gothic"/>
                <a:cs typeface="Century Gothic"/>
                <a:sym typeface="Century Gothic"/>
              </a:rPr>
            </a:br>
            <a:r>
              <a:rPr lang="en-US" sz="2500">
                <a:solidFill>
                  <a:schemeClr val="dk1"/>
                </a:solidFill>
                <a:latin typeface="Century Gothic"/>
                <a:ea typeface="Century Gothic"/>
                <a:cs typeface="Century Gothic"/>
                <a:sym typeface="Century Gothic"/>
              </a:rPr>
              <a:t>Odpędzanie ich, zanim usłyszą posłanie, może skończyć się </a:t>
            </a:r>
            <a:r>
              <a:rPr b="1" lang="en-US" sz="2500">
                <a:solidFill>
                  <a:schemeClr val="dk1"/>
                </a:solidFill>
                <a:latin typeface="Century Gothic"/>
                <a:ea typeface="Century Gothic"/>
                <a:cs typeface="Century Gothic"/>
                <a:sym typeface="Century Gothic"/>
              </a:rPr>
              <a:t>śmiercią</a:t>
            </a:r>
            <a:r>
              <a:rPr lang="en-US" sz="2500">
                <a:solidFill>
                  <a:schemeClr val="dk1"/>
                </a:solidFill>
                <a:latin typeface="Century Gothic"/>
                <a:ea typeface="Century Gothic"/>
                <a:cs typeface="Century Gothic"/>
                <a:sym typeface="Century Gothic"/>
              </a:rPr>
              <a:t>.</a:t>
            </a:r>
            <a:endParaRPr sz="25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latin typeface="Century Gothic"/>
                <a:ea typeface="Century Gothic"/>
                <a:cs typeface="Century Gothic"/>
                <a:sym typeface="Century Gothic"/>
              </a:rPr>
              <a:t>Jak powiedział jeden z doświadczonych członków:</a:t>
            </a:r>
            <a:br>
              <a:rPr lang="en-US" sz="2500">
                <a:solidFill>
                  <a:schemeClr val="dk1"/>
                </a:solidFill>
                <a:latin typeface="Century Gothic"/>
                <a:ea typeface="Century Gothic"/>
                <a:cs typeface="Century Gothic"/>
                <a:sym typeface="Century Gothic"/>
              </a:rPr>
            </a:br>
            <a:r>
              <a:rPr b="1" lang="en-US" sz="2500">
                <a:solidFill>
                  <a:schemeClr val="dk1"/>
                </a:solidFill>
                <a:latin typeface="Century Gothic"/>
                <a:ea typeface="Century Gothic"/>
                <a:cs typeface="Century Gothic"/>
                <a:sym typeface="Century Gothic"/>
              </a:rPr>
              <a:t>„Traktujemy [osoby przyjmujące leki wspomagające leczenie uzależnienia] tak, jak [niektórzy wcześni członkowie] AA traktowali nas!”</a:t>
            </a:r>
            <a:endParaRPr b="1" sz="25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lang="en-US" sz="2500">
                <a:solidFill>
                  <a:schemeClr val="dk1"/>
                </a:solidFill>
                <a:latin typeface="Century Gothic"/>
                <a:ea typeface="Century Gothic"/>
                <a:cs typeface="Century Gothic"/>
                <a:sym typeface="Century Gothic"/>
              </a:rPr>
              <a:t>Stygmatyzowanie członków </a:t>
            </a:r>
            <a:r>
              <a:rPr b="1" lang="en-US" sz="2500">
                <a:solidFill>
                  <a:schemeClr val="dk1"/>
                </a:solidFill>
                <a:latin typeface="Century Gothic"/>
                <a:ea typeface="Century Gothic"/>
                <a:cs typeface="Century Gothic"/>
                <a:sym typeface="Century Gothic"/>
              </a:rPr>
              <a:t>nie sprawia, że ludzie stają się czyści</a:t>
            </a:r>
            <a:r>
              <a:rPr lang="en-US" sz="2500">
                <a:solidFill>
                  <a:schemeClr val="dk1"/>
                </a:solidFill>
                <a:latin typeface="Century Gothic"/>
                <a:ea typeface="Century Gothic"/>
                <a:cs typeface="Century Gothic"/>
                <a:sym typeface="Century Gothic"/>
              </a:rPr>
              <a:t>, i nie zmienia sposobu myślenia profesjonalistów leczenia.</a:t>
            </a:r>
            <a:br>
              <a:rPr lang="en-US" sz="2500">
                <a:solidFill>
                  <a:schemeClr val="dk1"/>
                </a:solidFill>
                <a:latin typeface="Century Gothic"/>
                <a:ea typeface="Century Gothic"/>
                <a:cs typeface="Century Gothic"/>
                <a:sym typeface="Century Gothic"/>
              </a:rPr>
            </a:br>
            <a:r>
              <a:rPr lang="en-US" sz="2500">
                <a:solidFill>
                  <a:schemeClr val="dk1"/>
                </a:solidFill>
                <a:latin typeface="Century Gothic"/>
                <a:ea typeface="Century Gothic"/>
                <a:cs typeface="Century Gothic"/>
                <a:sym typeface="Century Gothic"/>
              </a:rPr>
              <a:t>To tylko </a:t>
            </a:r>
            <a:r>
              <a:rPr b="1" lang="en-US" sz="2500">
                <a:solidFill>
                  <a:schemeClr val="dk1"/>
                </a:solidFill>
                <a:latin typeface="Century Gothic"/>
                <a:ea typeface="Century Gothic"/>
                <a:cs typeface="Century Gothic"/>
                <a:sym typeface="Century Gothic"/>
              </a:rPr>
              <a:t>utrudnia dotarcie posłania</a:t>
            </a:r>
            <a:r>
              <a:rPr lang="en-US" sz="2500">
                <a:solidFill>
                  <a:schemeClr val="dk1"/>
                </a:solidFill>
                <a:latin typeface="Century Gothic"/>
                <a:ea typeface="Century Gothic"/>
                <a:cs typeface="Century Gothic"/>
                <a:sym typeface="Century Gothic"/>
              </a:rPr>
              <a:t>.</a:t>
            </a:r>
            <a:endParaRPr sz="2500">
              <a:solidFill>
                <a:schemeClr val="dk1"/>
              </a:solidFill>
              <a:latin typeface="Century Gothic"/>
              <a:ea typeface="Century Gothic"/>
              <a:cs typeface="Century Gothic"/>
              <a:sym typeface="Century Gothic"/>
            </a:endParaRPr>
          </a:p>
          <a:p>
            <a:pPr indent="0" lvl="0" marL="0" marR="0" rtl="0" algn="l">
              <a:spcBef>
                <a:spcPts val="1200"/>
              </a:spcBef>
              <a:spcAft>
                <a:spcPts val="0"/>
              </a:spcAft>
              <a:buNone/>
            </a:pPr>
            <a:r>
              <a:t/>
            </a:r>
            <a:endParaRPr b="1" sz="4200">
              <a:solidFill>
                <a:srgbClr val="572528"/>
              </a:solidFill>
              <a:latin typeface="Century Gothic"/>
              <a:ea typeface="Century Gothic"/>
              <a:cs typeface="Century Gothic"/>
              <a:sym typeface="Century Gothic"/>
            </a:endParaRPr>
          </a:p>
        </p:txBody>
      </p:sp>
      <p:cxnSp>
        <p:nvCxnSpPr>
          <p:cNvPr id="480" name="Google Shape;480;p47"/>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481" name="Google Shape;481;p47"/>
          <p:cNvSpPr/>
          <p:nvPr/>
        </p:nvSpPr>
        <p:spPr>
          <a:xfrm>
            <a:off x="256855" y="-32528"/>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15000"/>
              </a:lnSpc>
              <a:spcBef>
                <a:spcPts val="1200"/>
              </a:spcBef>
              <a:spcAft>
                <a:spcPts val="1200"/>
              </a:spcAft>
              <a:buSzPts val="1100"/>
              <a:buNone/>
            </a:pPr>
            <a:r>
              <a:rPr b="1" lang="en-US" sz="4000">
                <a:solidFill>
                  <a:srgbClr val="DB212E"/>
                </a:solidFill>
                <a:latin typeface="Century Gothic"/>
                <a:ea typeface="Century Gothic"/>
                <a:cs typeface="Century Gothic"/>
                <a:sym typeface="Century Gothic"/>
              </a:rPr>
              <a:t>Tam, gdzie mamy konsensus…</a:t>
            </a:r>
            <a:endParaRPr b="1" sz="4000">
              <a:solidFill>
                <a:srgbClr val="DB212E"/>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8"/>
          <p:cNvSpPr txBox="1"/>
          <p:nvPr/>
        </p:nvSpPr>
        <p:spPr>
          <a:xfrm>
            <a:off x="537883" y="170714"/>
            <a:ext cx="11483700" cy="7828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2800">
                <a:solidFill>
                  <a:schemeClr val="dk1"/>
                </a:solidFill>
                <a:latin typeface="Century Gothic"/>
                <a:ea typeface="Century Gothic"/>
                <a:cs typeface="Century Gothic"/>
                <a:sym typeface="Century Gothic"/>
              </a:rPr>
              <a:t>Jeśli zagłębimy się w </a:t>
            </a:r>
            <a:r>
              <a:rPr b="1" lang="en-US" sz="2800">
                <a:solidFill>
                  <a:srgbClr val="DB212E"/>
                </a:solidFill>
                <a:latin typeface="Century Gothic"/>
                <a:ea typeface="Century Gothic"/>
                <a:cs typeface="Century Gothic"/>
                <a:sym typeface="Century Gothic"/>
              </a:rPr>
              <a:t>duchową pracę programu</a:t>
            </a:r>
            <a:r>
              <a:rPr b="1" lang="en-US" sz="2800">
                <a:solidFill>
                  <a:schemeClr val="dk1"/>
                </a:solidFill>
                <a:latin typeface="Century Gothic"/>
                <a:ea typeface="Century Gothic"/>
                <a:cs typeface="Century Gothic"/>
                <a:sym typeface="Century Gothic"/>
              </a:rPr>
              <a:t>, zapragnimy być czyści. Naszym zadaniem jest zaufać, że </a:t>
            </a:r>
            <a:r>
              <a:rPr b="1" lang="en-US" sz="2800">
                <a:solidFill>
                  <a:srgbClr val="DB212E"/>
                </a:solidFill>
                <a:latin typeface="Century Gothic"/>
                <a:ea typeface="Century Gothic"/>
                <a:cs typeface="Century Gothic"/>
                <a:sym typeface="Century Gothic"/>
              </a:rPr>
              <a:t>ta praca doprowadzi członków tam, gdzie potrzebują się znaleźć.</a:t>
            </a:r>
            <a:br>
              <a:rPr b="1" lang="en-US" sz="2800">
                <a:solidFill>
                  <a:srgbClr val="DB212E"/>
                </a:solidFill>
                <a:latin typeface="Century Gothic"/>
                <a:ea typeface="Century Gothic"/>
                <a:cs typeface="Century Gothic"/>
                <a:sym typeface="Century Gothic"/>
              </a:rPr>
            </a:br>
            <a:r>
              <a:rPr b="1" lang="en-US" sz="2800">
                <a:solidFill>
                  <a:schemeClr val="dk1"/>
                </a:solidFill>
                <a:latin typeface="Century Gothic"/>
                <a:ea typeface="Century Gothic"/>
                <a:cs typeface="Century Gothic"/>
                <a:sym typeface="Century Gothic"/>
              </a:rPr>
              <a:t>Być może odpowiedzi ostatecznie tkwią w Krokach.</a:t>
            </a:r>
            <a:endParaRPr b="1" sz="28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b="1" lang="en-US" sz="2800">
                <a:solidFill>
                  <a:schemeClr val="dk1"/>
                </a:solidFill>
                <a:latin typeface="Century Gothic"/>
                <a:ea typeface="Century Gothic"/>
                <a:cs typeface="Century Gothic"/>
                <a:sym typeface="Century Gothic"/>
              </a:rPr>
              <a:t>Zamiast pytać o to, co jest dobre lub złe, pytamy:</a:t>
            </a:r>
            <a:br>
              <a:rPr b="1" lang="en-US" sz="2800">
                <a:solidFill>
                  <a:schemeClr val="dk1"/>
                </a:solidFill>
                <a:latin typeface="Century Gothic"/>
                <a:ea typeface="Century Gothic"/>
                <a:cs typeface="Century Gothic"/>
                <a:sym typeface="Century Gothic"/>
              </a:rPr>
            </a:br>
            <a:r>
              <a:rPr b="1" lang="en-US" sz="2800">
                <a:solidFill>
                  <a:schemeClr val="dk1"/>
                </a:solidFill>
                <a:latin typeface="Century Gothic"/>
                <a:ea typeface="Century Gothic"/>
                <a:cs typeface="Century Gothic"/>
                <a:sym typeface="Century Gothic"/>
              </a:rPr>
              <a:t>w jaki sposób możemy zaprosić ludzi do doświadczenia członkostwa w NA?</a:t>
            </a:r>
            <a:endParaRPr b="1" sz="2800">
              <a:solidFill>
                <a:schemeClr val="dk1"/>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b="1" lang="en-US" sz="2800">
                <a:solidFill>
                  <a:schemeClr val="dk1"/>
                </a:solidFill>
                <a:latin typeface="Century Gothic"/>
                <a:ea typeface="Century Gothic"/>
                <a:cs typeface="Century Gothic"/>
                <a:sym typeface="Century Gothic"/>
              </a:rPr>
              <a:t>Chcemy stworzyć przestrzeń, w której uzależnieni pozostaną wystarczająco długo, aby zrozumieć, czym abstynencja jest dla nich, i aby byli na tyle odważni, by ją wybrać — niezależnie czy zajmie to dzień, czy dekadę. </a:t>
            </a:r>
            <a:r>
              <a:rPr b="1" lang="en-US" sz="2800">
                <a:solidFill>
                  <a:srgbClr val="DB212E"/>
                </a:solidFill>
                <a:latin typeface="Century Gothic"/>
                <a:ea typeface="Century Gothic"/>
                <a:cs typeface="Century Gothic"/>
                <a:sym typeface="Century Gothic"/>
              </a:rPr>
              <a:t>Czy możemy być tak pełni miłości i akceptacji, by ludzie zaczęli wierzyć, że abstynencja jest dla nich możliwa?</a:t>
            </a:r>
            <a:endParaRPr b="1" sz="2800">
              <a:solidFill>
                <a:srgbClr val="DB212E"/>
              </a:solidFill>
              <a:latin typeface="Century Gothic"/>
              <a:ea typeface="Century Gothic"/>
              <a:cs typeface="Century Gothic"/>
              <a:sym typeface="Century Gothic"/>
            </a:endParaRPr>
          </a:p>
          <a:p>
            <a:pPr indent="0" lvl="0" marL="0" marR="0" rtl="0" algn="l">
              <a:spcBef>
                <a:spcPts val="1800"/>
              </a:spcBef>
              <a:spcAft>
                <a:spcPts val="0"/>
              </a:spcAft>
              <a:buNone/>
            </a:pPr>
            <a:r>
              <a:t/>
            </a:r>
            <a:endParaRPr b="1" sz="4900">
              <a:solidFill>
                <a:srgbClr val="572528"/>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472655" y="276204"/>
            <a:ext cx="10515600" cy="9999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2528"/>
              </a:buClr>
              <a:buSzPts val="6000"/>
              <a:buFont typeface="Century Gothic"/>
              <a:buNone/>
            </a:pPr>
            <a:r>
              <a:rPr lang="en-US"/>
              <a:t>Wnioski:</a:t>
            </a:r>
            <a:endParaRPr/>
          </a:p>
        </p:txBody>
      </p:sp>
      <p:sp>
        <p:nvSpPr>
          <p:cNvPr id="118" name="Google Shape;118;p5"/>
          <p:cNvSpPr txBox="1"/>
          <p:nvPr>
            <p:ph idx="1" type="body"/>
          </p:nvPr>
        </p:nvSpPr>
        <p:spPr>
          <a:xfrm>
            <a:off x="1537375" y="1276150"/>
            <a:ext cx="10347300" cy="520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2528"/>
              </a:buClr>
              <a:buSzPts val="2800"/>
              <a:buNone/>
            </a:pPr>
            <a:r>
              <a:rPr lang="en-US" sz="3100">
                <a:solidFill>
                  <a:srgbClr val="DB212E"/>
                </a:solidFill>
              </a:rPr>
              <a:t>Wniosek 1</a:t>
            </a:r>
            <a:r>
              <a:rPr lang="en-US" sz="3100"/>
              <a:t> — Zatwierdzenie zrewidowanego IP #21 „Staying Clean in Isolation”</a:t>
            </a:r>
            <a:endParaRPr sz="3100"/>
          </a:p>
          <a:p>
            <a:pPr indent="0" lvl="0" marL="0" rtl="0" algn="l">
              <a:lnSpc>
                <a:spcPct val="90000"/>
              </a:lnSpc>
              <a:spcBef>
                <a:spcPts val="1000"/>
              </a:spcBef>
              <a:spcAft>
                <a:spcPts val="0"/>
              </a:spcAft>
              <a:buClr>
                <a:srgbClr val="572528"/>
              </a:buClr>
              <a:buSzPts val="2800"/>
              <a:buNone/>
            </a:pPr>
            <a:r>
              <a:rPr lang="en-US" sz="3100">
                <a:solidFill>
                  <a:srgbClr val="DB212E"/>
                </a:solidFill>
              </a:rPr>
              <a:t>Wniosek 2 </a:t>
            </a:r>
            <a:r>
              <a:rPr lang="en-US" sz="3100"/>
              <a:t>— Przyjęcie Strategicznego Planu NAWS 2026–2029</a:t>
            </a:r>
            <a:endParaRPr sz="3100"/>
          </a:p>
          <a:p>
            <a:pPr indent="0" lvl="0" marL="0" rtl="0" algn="l">
              <a:lnSpc>
                <a:spcPct val="90000"/>
              </a:lnSpc>
              <a:spcBef>
                <a:spcPts val="1000"/>
              </a:spcBef>
              <a:spcAft>
                <a:spcPts val="0"/>
              </a:spcAft>
              <a:buClr>
                <a:srgbClr val="572528"/>
              </a:buClr>
              <a:buSzPts val="2800"/>
              <a:buNone/>
            </a:pPr>
            <a:r>
              <a:rPr lang="en-US" sz="3100">
                <a:solidFill>
                  <a:srgbClr val="DB212E"/>
                </a:solidFill>
              </a:rPr>
              <a:t>Wniosek 3</a:t>
            </a:r>
            <a:r>
              <a:rPr lang="en-US" sz="3100"/>
              <a:t> — Organizowanie Zlotu Światowego NA (WCNA) co 5 lat od 2028 r.</a:t>
            </a:r>
            <a:endParaRPr sz="3100"/>
          </a:p>
          <a:p>
            <a:pPr indent="0" lvl="0" marL="0" rtl="0" algn="l">
              <a:lnSpc>
                <a:spcPct val="90000"/>
              </a:lnSpc>
              <a:spcBef>
                <a:spcPts val="1000"/>
              </a:spcBef>
              <a:spcAft>
                <a:spcPts val="0"/>
              </a:spcAft>
              <a:buClr>
                <a:srgbClr val="572528"/>
              </a:buClr>
              <a:buSzPts val="2800"/>
              <a:buNone/>
            </a:pPr>
            <a:r>
              <a:rPr lang="en-US" sz="3100">
                <a:solidFill>
                  <a:srgbClr val="DB212E"/>
                </a:solidFill>
              </a:rPr>
              <a:t>Wniosek 4 </a:t>
            </a:r>
            <a:r>
              <a:rPr lang="en-US" sz="3100"/>
              <a:t>— Opracowanie planu projektu nt. udostępniania </a:t>
            </a:r>
            <a:r>
              <a:rPr lang="en-US" sz="3100"/>
              <a:t>na tabletach</a:t>
            </a:r>
            <a:r>
              <a:rPr lang="en-US" sz="3100"/>
              <a:t> ‘pełnometrażowej’ literatury NA osobom osadzonym.</a:t>
            </a:r>
            <a:endParaRPr sz="3100"/>
          </a:p>
          <a:p>
            <a:pPr indent="0" lvl="0" marL="0" rtl="0" algn="l">
              <a:lnSpc>
                <a:spcPct val="90000"/>
              </a:lnSpc>
              <a:spcBef>
                <a:spcPts val="1000"/>
              </a:spcBef>
              <a:spcAft>
                <a:spcPts val="0"/>
              </a:spcAft>
              <a:buClr>
                <a:srgbClr val="572528"/>
              </a:buClr>
              <a:buSzPts val="2800"/>
              <a:buNone/>
            </a:pPr>
            <a:r>
              <a:rPr lang="en-US" sz="3100">
                <a:solidFill>
                  <a:srgbClr val="DB212E"/>
                </a:solidFill>
              </a:rPr>
              <a:t>Wniosek 5</a:t>
            </a:r>
            <a:r>
              <a:rPr lang="en-US" sz="3100"/>
              <a:t> — Wdrożenie interpretacji językowej opartej na sztucznej inteligencji (AI) podczas WSC.</a:t>
            </a:r>
            <a:endParaRPr sz="3000"/>
          </a:p>
          <a:p>
            <a:pPr indent="0" lvl="0" marL="0" rtl="0" algn="l">
              <a:lnSpc>
                <a:spcPct val="90000"/>
              </a:lnSpc>
              <a:spcBef>
                <a:spcPts val="1000"/>
              </a:spcBef>
              <a:spcAft>
                <a:spcPts val="0"/>
              </a:spcAft>
              <a:buClr>
                <a:srgbClr val="572528"/>
              </a:buClr>
              <a:buSzPts val="2700"/>
              <a:buNone/>
            </a:pPr>
            <a:r>
              <a:t/>
            </a:r>
            <a:endParaRPr sz="27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9"/>
          <p:cNvSpPr txBox="1"/>
          <p:nvPr/>
        </p:nvSpPr>
        <p:spPr>
          <a:xfrm>
            <a:off x="447643" y="999060"/>
            <a:ext cx="11142900" cy="2923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1800"/>
              </a:spcBef>
              <a:spcAft>
                <a:spcPts val="0"/>
              </a:spcAft>
              <a:buClr>
                <a:schemeClr val="dk1"/>
              </a:buClr>
              <a:buSzPts val="2800"/>
              <a:buFont typeface="Libre Franklin Medium"/>
              <a:buNone/>
            </a:pPr>
            <a:r>
              <a:rPr b="1" lang="en-US" sz="3200">
                <a:solidFill>
                  <a:srgbClr val="572528"/>
                </a:solidFill>
                <a:latin typeface="Century Gothic"/>
                <a:ea typeface="Century Gothic"/>
                <a:cs typeface="Century Gothic"/>
                <a:sym typeface="Century Gothic"/>
              </a:rPr>
              <a:t>Nasz Tekst Podstawowy mówi nam, że każdy z nas dochodzi do własnego zrozumienia programu.</a:t>
            </a:r>
            <a:endParaRPr b="1" sz="3200">
              <a:solidFill>
                <a:srgbClr val="572528"/>
              </a:solidFill>
              <a:latin typeface="Century Gothic"/>
              <a:ea typeface="Century Gothic"/>
              <a:cs typeface="Century Gothic"/>
              <a:sym typeface="Century Gothic"/>
            </a:endParaRPr>
          </a:p>
          <a:p>
            <a:pPr indent="0" lvl="0" marL="0" marR="0" rtl="0" algn="l">
              <a:lnSpc>
                <a:spcPct val="107000"/>
              </a:lnSpc>
              <a:spcBef>
                <a:spcPts val="1800"/>
              </a:spcBef>
              <a:spcAft>
                <a:spcPts val="0"/>
              </a:spcAft>
              <a:buClr>
                <a:schemeClr val="dk1"/>
              </a:buClr>
              <a:buSzPts val="2800"/>
              <a:buFont typeface="Libre Franklin Medium"/>
              <a:buNone/>
            </a:pPr>
            <a:r>
              <a:rPr b="1" lang="en-US" sz="3200">
                <a:solidFill>
                  <a:srgbClr val="572528"/>
                </a:solidFill>
                <a:latin typeface="Century Gothic"/>
                <a:ea typeface="Century Gothic"/>
                <a:cs typeface="Century Gothic"/>
                <a:sym typeface="Century Gothic"/>
              </a:rPr>
              <a:t>Chociaż jest wiele rzeczy, co do których się nie zgadzamy, </a:t>
            </a:r>
            <a:r>
              <a:rPr b="1" lang="en-US" sz="3200">
                <a:solidFill>
                  <a:srgbClr val="DB212E"/>
                </a:solidFill>
                <a:latin typeface="Century Gothic"/>
                <a:ea typeface="Century Gothic"/>
                <a:cs typeface="Century Gothic"/>
                <a:sym typeface="Century Gothic"/>
              </a:rPr>
              <a:t>dzielimy wspólne posłanie, cel, program i zbiór zasad.</a:t>
            </a:r>
            <a:endParaRPr b="1" sz="3200">
              <a:solidFill>
                <a:srgbClr val="DB212E"/>
              </a:solidFill>
              <a:latin typeface="Century Gothic"/>
              <a:ea typeface="Century Gothic"/>
              <a:cs typeface="Century Gothic"/>
              <a:sym typeface="Century Gothic"/>
            </a:endParaRPr>
          </a:p>
        </p:txBody>
      </p:sp>
      <p:cxnSp>
        <p:nvCxnSpPr>
          <p:cNvPr id="494" name="Google Shape;494;p49"/>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495" name="Google Shape;495;p49"/>
          <p:cNvSpPr/>
          <p:nvPr/>
        </p:nvSpPr>
        <p:spPr>
          <a:xfrm>
            <a:off x="256855" y="-32528"/>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15000"/>
              </a:lnSpc>
              <a:spcBef>
                <a:spcPts val="1200"/>
              </a:spcBef>
              <a:spcAft>
                <a:spcPts val="1200"/>
              </a:spcAft>
              <a:buSzPts val="1100"/>
              <a:buNone/>
            </a:pPr>
            <a:r>
              <a:rPr b="1" lang="en-US" sz="4000">
                <a:solidFill>
                  <a:srgbClr val="DB212E"/>
                </a:solidFill>
                <a:latin typeface="Century Gothic"/>
                <a:ea typeface="Century Gothic"/>
                <a:cs typeface="Century Gothic"/>
                <a:sym typeface="Century Gothic"/>
              </a:rPr>
              <a:t>Zmiana narracji</a:t>
            </a:r>
            <a:endParaRPr b="1" sz="4000">
              <a:solidFill>
                <a:srgbClr val="DB212E"/>
              </a:solidFill>
              <a:latin typeface="Century Gothic"/>
              <a:ea typeface="Century Gothic"/>
              <a:cs typeface="Century Gothic"/>
              <a:sym typeface="Century Gothic"/>
            </a:endParaRPr>
          </a:p>
        </p:txBody>
      </p:sp>
      <p:sp>
        <p:nvSpPr>
          <p:cNvPr id="496" name="Google Shape;496;p49"/>
          <p:cNvSpPr txBox="1"/>
          <p:nvPr/>
        </p:nvSpPr>
        <p:spPr>
          <a:xfrm>
            <a:off x="1297459" y="3901581"/>
            <a:ext cx="10446900" cy="35709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3200">
                <a:solidFill>
                  <a:srgbClr val="572528"/>
                </a:solidFill>
                <a:latin typeface="Century Gothic"/>
                <a:ea typeface="Century Gothic"/>
                <a:cs typeface="Century Gothic"/>
                <a:sym typeface="Century Gothic"/>
              </a:rPr>
              <a:t>Czas zmienić sposób prowadzenia rozmowy, rozumiejąc, że nasi członkowie nie wszyscy zgadzają się w kwestii MAT.</a:t>
            </a:r>
            <a:br>
              <a:rPr b="1" lang="en-US" sz="3200">
                <a:solidFill>
                  <a:srgbClr val="572528"/>
                </a:solidFill>
                <a:latin typeface="Century Gothic"/>
                <a:ea typeface="Century Gothic"/>
                <a:cs typeface="Century Gothic"/>
                <a:sym typeface="Century Gothic"/>
              </a:rPr>
            </a:br>
            <a:r>
              <a:rPr b="1" lang="en-US" sz="3200">
                <a:solidFill>
                  <a:srgbClr val="DB212E"/>
                </a:solidFill>
                <a:latin typeface="Century Gothic"/>
                <a:ea typeface="Century Gothic"/>
                <a:cs typeface="Century Gothic"/>
                <a:sym typeface="Century Gothic"/>
              </a:rPr>
              <a:t>Skupienie się na tym, co nas łączy, pozwala nam iść naprzód.</a:t>
            </a:r>
            <a:endParaRPr b="1" sz="3200">
              <a:solidFill>
                <a:srgbClr val="DB212E"/>
              </a:solidFill>
              <a:latin typeface="Century Gothic"/>
              <a:ea typeface="Century Gothic"/>
              <a:cs typeface="Century Gothic"/>
              <a:sym typeface="Century Gothic"/>
            </a:endParaRPr>
          </a:p>
          <a:p>
            <a:pPr indent="0" lvl="0" marL="0" marR="0" rtl="0" algn="l">
              <a:spcBef>
                <a:spcPts val="1200"/>
              </a:spcBef>
              <a:spcAft>
                <a:spcPts val="0"/>
              </a:spcAft>
              <a:buNone/>
            </a:pPr>
            <a:r>
              <a:t/>
            </a:r>
            <a:endParaRPr b="1" sz="3200">
              <a:solidFill>
                <a:srgbClr val="572528"/>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50"/>
          <p:cNvSpPr txBox="1"/>
          <p:nvPr/>
        </p:nvSpPr>
        <p:spPr>
          <a:xfrm>
            <a:off x="412375" y="1025125"/>
            <a:ext cx="11205900" cy="4525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572528"/>
                </a:solidFill>
                <a:latin typeface="Century Gothic"/>
                <a:ea typeface="Century Gothic"/>
                <a:cs typeface="Century Gothic"/>
                <a:sym typeface="Century Gothic"/>
              </a:rPr>
              <a:t>Możemy zauważyć, że wspólnoty NA podchodzi do kwestii służby i </a:t>
            </a:r>
            <a:r>
              <a:rPr b="1" lang="en-US" sz="3200">
                <a:solidFill>
                  <a:srgbClr val="572528"/>
                </a:solidFill>
                <a:latin typeface="Century Gothic"/>
                <a:ea typeface="Century Gothic"/>
                <a:cs typeface="Century Gothic"/>
                <a:sym typeface="Century Gothic"/>
              </a:rPr>
              <a:t>celebrowania</a:t>
            </a:r>
            <a:r>
              <a:rPr b="1" lang="en-US" sz="3200">
                <a:solidFill>
                  <a:srgbClr val="572528"/>
                </a:solidFill>
                <a:latin typeface="Century Gothic"/>
                <a:ea typeface="Century Gothic"/>
                <a:cs typeface="Century Gothic"/>
                <a:sym typeface="Century Gothic"/>
              </a:rPr>
              <a:t> na różne sposoby, podobnie jak niektórzy sponsorzy różnie postrzegają kwestię leków. I może to jest w porządku.</a:t>
            </a:r>
            <a:endParaRPr b="1" sz="3200">
              <a:solidFill>
                <a:srgbClr val="572528"/>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3200">
              <a:solidFill>
                <a:srgbClr val="572528"/>
              </a:solidFill>
              <a:latin typeface="Century Gothic"/>
              <a:ea typeface="Century Gothic"/>
              <a:cs typeface="Century Gothic"/>
              <a:sym typeface="Century Gothic"/>
            </a:endParaRPr>
          </a:p>
          <a:p>
            <a:pPr indent="0" lvl="0" marL="0" marR="0" rtl="0" algn="l">
              <a:spcBef>
                <a:spcPts val="0"/>
              </a:spcBef>
              <a:spcAft>
                <a:spcPts val="0"/>
              </a:spcAft>
              <a:buNone/>
            </a:pPr>
            <a:r>
              <a:rPr b="1" lang="en-US" sz="3200">
                <a:solidFill>
                  <a:srgbClr val="572528"/>
                </a:solidFill>
                <a:latin typeface="Century Gothic"/>
                <a:ea typeface="Century Gothic"/>
                <a:cs typeface="Century Gothic"/>
                <a:sym typeface="Century Gothic"/>
              </a:rPr>
              <a:t>Tymczasem możemy potwierdzić nasz konsensus i skupić energię na witaniu uzależnionych, wspieraniu ich oraz zatrzymaniu ich tak długo, aż będą mogli dojść do własnego zrozumienia.</a:t>
            </a:r>
            <a:endParaRPr b="1" sz="3200">
              <a:solidFill>
                <a:srgbClr val="572528"/>
              </a:solidFill>
              <a:latin typeface="Century Gothic"/>
              <a:ea typeface="Century Gothic"/>
              <a:cs typeface="Century Gothic"/>
              <a:sym typeface="Century Gothic"/>
            </a:endParaRPr>
          </a:p>
        </p:txBody>
      </p:sp>
      <p:cxnSp>
        <p:nvCxnSpPr>
          <p:cNvPr id="503" name="Google Shape;503;p50"/>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504" name="Google Shape;504;p50"/>
          <p:cNvSpPr/>
          <p:nvPr/>
        </p:nvSpPr>
        <p:spPr>
          <a:xfrm>
            <a:off x="256855" y="-32528"/>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15000"/>
              </a:lnSpc>
              <a:spcBef>
                <a:spcPts val="1200"/>
              </a:spcBef>
              <a:spcAft>
                <a:spcPts val="1200"/>
              </a:spcAft>
              <a:buSzPts val="1100"/>
              <a:buNone/>
            </a:pPr>
            <a:r>
              <a:rPr b="1" lang="en-US" sz="4000">
                <a:solidFill>
                  <a:srgbClr val="DB212E"/>
                </a:solidFill>
                <a:latin typeface="Century Gothic"/>
                <a:ea typeface="Century Gothic"/>
                <a:cs typeface="Century Gothic"/>
                <a:sym typeface="Century Gothic"/>
              </a:rPr>
              <a:t>Zmiana narracji</a:t>
            </a:r>
            <a:endParaRPr b="1" sz="4000">
              <a:solidFill>
                <a:srgbClr val="DB212E"/>
              </a:solidFill>
              <a:latin typeface="Century Gothic"/>
              <a:ea typeface="Century Gothic"/>
              <a:cs typeface="Century Gothic"/>
              <a:sym typeface="Century Gothic"/>
            </a:endParaRPr>
          </a:p>
        </p:txBody>
      </p:sp>
      <p:pic>
        <p:nvPicPr>
          <p:cNvPr descr="A red telephone with a rotary dial&#10;&#10;Description automatically generated" id="505" name="Google Shape;505;p50"/>
          <p:cNvPicPr preferRelativeResize="0"/>
          <p:nvPr/>
        </p:nvPicPr>
        <p:blipFill rotWithShape="1">
          <a:blip r:embed="rId3">
            <a:alphaModFix/>
          </a:blip>
          <a:srcRect b="0" l="0" r="0" t="0"/>
          <a:stretch/>
        </p:blipFill>
        <p:spPr>
          <a:xfrm>
            <a:off x="9574305" y="5275613"/>
            <a:ext cx="2398241" cy="1449783"/>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51"/>
          <p:cNvSpPr txBox="1"/>
          <p:nvPr/>
        </p:nvSpPr>
        <p:spPr>
          <a:xfrm>
            <a:off x="40105" y="13695"/>
            <a:ext cx="12192000" cy="7726800"/>
          </a:xfrm>
          <a:prstGeom prst="rect">
            <a:avLst/>
          </a:prstGeom>
          <a:noFill/>
          <a:ln>
            <a:noFill/>
          </a:ln>
        </p:spPr>
        <p:txBody>
          <a:bodyPr anchorCtr="0" anchor="t" bIns="45700" lIns="91425" spcFirstLastPara="1" rIns="91425" wrap="square" tIns="45700">
            <a:spAutoFit/>
          </a:bodyPr>
          <a:lstStyle/>
          <a:p>
            <a:pPr indent="0" lvl="0" marL="0" marR="0" rtl="0" algn="l">
              <a:spcBef>
                <a:spcPts val="2400"/>
              </a:spcBef>
              <a:spcAft>
                <a:spcPts val="0"/>
              </a:spcAft>
              <a:buNone/>
            </a:pPr>
            <a:r>
              <a:rPr b="1" lang="en-US" sz="3200">
                <a:solidFill>
                  <a:srgbClr val="572528"/>
                </a:solidFill>
                <a:latin typeface="Century Gothic"/>
                <a:ea typeface="Century Gothic"/>
                <a:cs typeface="Century Gothic"/>
                <a:sym typeface="Century Gothic"/>
              </a:rPr>
              <a:t>Każdy zdrowienie w indywidualny sposób. Kiedy zdrowiejący uzależnieni łączą się w jedności, nasz symbol mówi nam: </a:t>
            </a:r>
            <a:r>
              <a:rPr b="1" lang="en-US" sz="3200">
                <a:solidFill>
                  <a:srgbClr val="DB212E"/>
                </a:solidFill>
                <a:latin typeface="Century Gothic"/>
                <a:ea typeface="Century Gothic"/>
                <a:cs typeface="Century Gothic"/>
                <a:sym typeface="Century Gothic"/>
              </a:rPr>
              <a:t>„Im większa podstawa (gdy rośniemy w jedności, w liczbie i we Wspólnocie), tym szersze boki piramidy i wyższy punkt wolności.”</a:t>
            </a:r>
            <a:endParaRPr b="1" sz="3200">
              <a:solidFill>
                <a:srgbClr val="DB212E"/>
              </a:solidFill>
              <a:latin typeface="Century Gothic"/>
              <a:ea typeface="Century Gothic"/>
              <a:cs typeface="Century Gothic"/>
              <a:sym typeface="Century Gothic"/>
            </a:endParaRPr>
          </a:p>
          <a:p>
            <a:pPr indent="0" lvl="0" marL="0" marR="0" rtl="0" algn="l">
              <a:spcBef>
                <a:spcPts val="2400"/>
              </a:spcBef>
              <a:spcAft>
                <a:spcPts val="0"/>
              </a:spcAft>
              <a:buNone/>
            </a:pPr>
            <a:r>
              <a:rPr b="1" lang="en-US" sz="3200">
                <a:solidFill>
                  <a:srgbClr val="572528"/>
                </a:solidFill>
                <a:latin typeface="Century Gothic"/>
                <a:ea typeface="Century Gothic"/>
                <a:cs typeface="Century Gothic"/>
                <a:sym typeface="Century Gothic"/>
              </a:rPr>
              <a:t>Jesteśmy wdzięczni, że mimo tak dużej polaryzacji wokół nas możemy być razem ze wszystkimi naszymi różnicami.</a:t>
            </a:r>
            <a:endParaRPr b="1" sz="3200">
              <a:solidFill>
                <a:srgbClr val="572528"/>
              </a:solidFill>
              <a:latin typeface="Century Gothic"/>
              <a:ea typeface="Century Gothic"/>
              <a:cs typeface="Century Gothic"/>
              <a:sym typeface="Century Gothic"/>
            </a:endParaRPr>
          </a:p>
          <a:p>
            <a:pPr indent="0" lvl="0" marL="0" marR="0" rtl="0" algn="l">
              <a:spcBef>
                <a:spcPts val="2400"/>
              </a:spcBef>
              <a:spcAft>
                <a:spcPts val="0"/>
              </a:spcAft>
              <a:buNone/>
            </a:pPr>
            <a:r>
              <a:rPr b="1" lang="en-US" sz="3200">
                <a:solidFill>
                  <a:srgbClr val="572528"/>
                </a:solidFill>
                <a:latin typeface="Century Gothic"/>
                <a:ea typeface="Century Gothic"/>
                <a:cs typeface="Century Gothic"/>
                <a:sym typeface="Century Gothic"/>
              </a:rPr>
              <a:t>Z niecierpliwością oczekujemy kontynuacji tej rozmowy, aby stworzyć szersze drzwi, szerszą podstawę i większe zrozumienie tego, jak możemy stąd wzrastać.</a:t>
            </a:r>
            <a:endParaRPr b="1" sz="3200">
              <a:solidFill>
                <a:srgbClr val="572528"/>
              </a:solidFill>
              <a:latin typeface="Century Gothic"/>
              <a:ea typeface="Century Gothic"/>
              <a:cs typeface="Century Gothic"/>
              <a:sym typeface="Century Gothic"/>
            </a:endParaRPr>
          </a:p>
          <a:p>
            <a:pPr indent="0" lvl="0" marL="0" marR="0" rtl="0" algn="l">
              <a:spcBef>
                <a:spcPts val="2400"/>
              </a:spcBef>
              <a:spcAft>
                <a:spcPts val="0"/>
              </a:spcAft>
              <a:buNone/>
            </a:pPr>
            <a:r>
              <a:rPr b="1" lang="en-US" sz="3200">
                <a:solidFill>
                  <a:srgbClr val="F16737"/>
                </a:solidFill>
                <a:latin typeface="Century Gothic"/>
                <a:ea typeface="Century Gothic"/>
                <a:cs typeface="Century Gothic"/>
                <a:sym typeface="Century Gothic"/>
              </a:rPr>
              <a:t>Zaczynamy od poszukiwania rzeczywistych doświadczeń lokalnych wspólnot.</a:t>
            </a:r>
            <a:endParaRPr b="1" sz="3200">
              <a:solidFill>
                <a:srgbClr val="F16737"/>
              </a:solidFill>
              <a:latin typeface="Century Gothic"/>
              <a:ea typeface="Century Gothic"/>
              <a:cs typeface="Century Gothic"/>
              <a:sym typeface="Century Gothic"/>
            </a:endParaRPr>
          </a:p>
          <a:p>
            <a:pPr indent="0" lvl="0" marL="0" marR="0" rtl="0" algn="l">
              <a:spcBef>
                <a:spcPts val="2400"/>
              </a:spcBef>
              <a:spcAft>
                <a:spcPts val="0"/>
              </a:spcAft>
              <a:buNone/>
            </a:pPr>
            <a:r>
              <a:t/>
            </a:r>
            <a:endParaRPr b="1" sz="3200">
              <a:solidFill>
                <a:srgbClr val="572528"/>
              </a:solidFill>
              <a:latin typeface="Century Gothic"/>
              <a:ea typeface="Century Gothic"/>
              <a:cs typeface="Century Gothic"/>
              <a:sym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52"/>
          <p:cNvSpPr txBox="1"/>
          <p:nvPr/>
        </p:nvSpPr>
        <p:spPr>
          <a:xfrm>
            <a:off x="125" y="876775"/>
            <a:ext cx="12192000" cy="4425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3000">
                <a:solidFill>
                  <a:srgbClr val="572528"/>
                </a:solidFill>
                <a:latin typeface="Century Gothic"/>
                <a:ea typeface="Century Gothic"/>
                <a:cs typeface="Century Gothic"/>
                <a:sym typeface="Century Gothic"/>
              </a:rPr>
              <a:t>Ponieważ tak wiele dyskusji w tym cyklu zachęca nas do rozważenia doświadczeń osób przychodzących do Anonimowych Narkomanów i próbujących zdecydować, czy to jest ich dom, zanim omówimy pytania w CAR, chcemy poświęcić kilka minut, by zastanowić się nad niektórymi sposobami, w jakie każdy z nas mógł czuć się „śmiertelnie wyjątkowy”, kiedy tu przyszedł.</a:t>
            </a:r>
            <a:endParaRPr b="1" sz="3000">
              <a:solidFill>
                <a:srgbClr val="572528"/>
              </a:solidFill>
              <a:latin typeface="Century Gothic"/>
              <a:ea typeface="Century Gothic"/>
              <a:cs typeface="Century Gothic"/>
              <a:sym typeface="Century Gothic"/>
            </a:endParaRPr>
          </a:p>
          <a:p>
            <a:pPr indent="0" lvl="0" marL="0" marR="0" rtl="0" algn="l">
              <a:spcBef>
                <a:spcPts val="1200"/>
              </a:spcBef>
              <a:spcAft>
                <a:spcPts val="0"/>
              </a:spcAft>
              <a:buClr>
                <a:srgbClr val="572528"/>
              </a:buClr>
              <a:buSzPts val="3000"/>
              <a:buFont typeface="Century Gothic"/>
              <a:buNone/>
            </a:pPr>
            <a:r>
              <a:t/>
            </a:r>
            <a:endParaRPr b="1" sz="3000">
              <a:solidFill>
                <a:srgbClr val="572528"/>
              </a:solidFill>
              <a:latin typeface="Century Gothic"/>
              <a:ea typeface="Century Gothic"/>
              <a:cs typeface="Century Gothic"/>
              <a:sym typeface="Century Gothic"/>
            </a:endParaRPr>
          </a:p>
        </p:txBody>
      </p:sp>
      <p:sp>
        <p:nvSpPr>
          <p:cNvPr id="518" name="Google Shape;518;p52"/>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Pytanie na rozgrzewkę (Icebreaker)</a:t>
            </a:r>
            <a:endParaRPr b="1" sz="4000">
              <a:solidFill>
                <a:srgbClr val="DB212E"/>
              </a:solidFill>
              <a:latin typeface="Century Gothic"/>
              <a:ea typeface="Century Gothic"/>
              <a:cs typeface="Century Gothic"/>
              <a:sym typeface="Century Gothic"/>
            </a:endParaRPr>
          </a:p>
        </p:txBody>
      </p:sp>
      <p:cxnSp>
        <p:nvCxnSpPr>
          <p:cNvPr id="519" name="Google Shape;519;p52"/>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520" name="Google Shape;520;p52"/>
          <p:cNvSpPr/>
          <p:nvPr/>
        </p:nvSpPr>
        <p:spPr>
          <a:xfrm>
            <a:off x="9942650" y="5157440"/>
            <a:ext cx="2025572" cy="1551008"/>
          </a:xfrm>
          <a:prstGeom prst="roundRect">
            <a:avLst>
              <a:gd fmla="val 16667" name="adj"/>
            </a:avLst>
          </a:prstGeom>
          <a:solidFill>
            <a:srgbClr val="9DBC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521" name="Google Shape;521;p52"/>
          <p:cNvSpPr txBox="1"/>
          <p:nvPr/>
        </p:nvSpPr>
        <p:spPr>
          <a:xfrm>
            <a:off x="9590099" y="5301209"/>
            <a:ext cx="27306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a:p>
        </p:txBody>
      </p:sp>
      <p:sp>
        <p:nvSpPr>
          <p:cNvPr id="522" name="Google Shape;522;p52"/>
          <p:cNvSpPr txBox="1"/>
          <p:nvPr/>
        </p:nvSpPr>
        <p:spPr>
          <a:xfrm>
            <a:off x="775375" y="4638850"/>
            <a:ext cx="9152400" cy="28323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3000">
                <a:solidFill>
                  <a:srgbClr val="3A668B"/>
                </a:solidFill>
                <a:latin typeface="Century Gothic"/>
                <a:ea typeface="Century Gothic"/>
                <a:cs typeface="Century Gothic"/>
                <a:sym typeface="Century Gothic"/>
              </a:rPr>
              <a:t>Wróć myślami do czasu, gdy byłeś nowy: W jaki sposób czułeś się inny, wyjątkowy lub jak outsider? Co pomogło ci rozpoznać, że NA to miejsce, do którego należysz?</a:t>
            </a:r>
            <a:endParaRPr b="1" sz="3000">
              <a:solidFill>
                <a:srgbClr val="3A668B"/>
              </a:solidFill>
              <a:latin typeface="Century Gothic"/>
              <a:ea typeface="Century Gothic"/>
              <a:cs typeface="Century Gothic"/>
              <a:sym typeface="Century Gothic"/>
            </a:endParaRPr>
          </a:p>
          <a:p>
            <a:pPr indent="0" lvl="0" marL="0" marR="0" rtl="0" algn="l">
              <a:spcBef>
                <a:spcPts val="1200"/>
              </a:spcBef>
              <a:spcAft>
                <a:spcPts val="0"/>
              </a:spcAft>
              <a:buClr>
                <a:srgbClr val="3A668B"/>
              </a:buClr>
              <a:buSzPts val="3000"/>
              <a:buFont typeface="Century Gothic"/>
              <a:buNone/>
            </a:pPr>
            <a:r>
              <a:t/>
            </a:r>
            <a:endParaRPr b="1" sz="3000">
              <a:solidFill>
                <a:srgbClr val="3A668B"/>
              </a:solidFill>
              <a:latin typeface="Century Gothic"/>
              <a:ea typeface="Century Gothic"/>
              <a:cs typeface="Century Gothic"/>
              <a:sym typeface="Century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3"/>
          <p:cNvSpPr txBox="1"/>
          <p:nvPr/>
        </p:nvSpPr>
        <p:spPr>
          <a:xfrm>
            <a:off x="438411" y="731520"/>
            <a:ext cx="11529900" cy="29475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2600">
                <a:solidFill>
                  <a:srgbClr val="572528"/>
                </a:solidFill>
                <a:latin typeface="Century Gothic"/>
                <a:ea typeface="Century Gothic"/>
                <a:cs typeface="Century Gothic"/>
                <a:sym typeface="Century Gothic"/>
              </a:rPr>
              <a:t>Aby pomóc w przygotowaniu dyskusji na WSC 2026, poświęćcie w czasie swojego warsztatu CAR trochę czasu na omówienie tych pytań i przekażcie nam swoje opinie do </a:t>
            </a:r>
            <a:r>
              <a:rPr b="1" lang="en-US" sz="2600">
                <a:solidFill>
                  <a:srgbClr val="DB212E"/>
                </a:solidFill>
                <a:latin typeface="Century Gothic"/>
                <a:ea typeface="Century Gothic"/>
                <a:cs typeface="Century Gothic"/>
                <a:sym typeface="Century Gothic"/>
              </a:rPr>
              <a:t>1 kwietnia 2026 r.</a:t>
            </a:r>
            <a:r>
              <a:rPr b="1" lang="en-US" sz="2600">
                <a:solidFill>
                  <a:srgbClr val="572528"/>
                </a:solidFill>
                <a:latin typeface="Century Gothic"/>
                <a:ea typeface="Century Gothic"/>
                <a:cs typeface="Century Gothic"/>
                <a:sym typeface="Century Gothic"/>
              </a:rPr>
              <a:t> na </a:t>
            </a:r>
            <a:r>
              <a:rPr b="1" lang="en-US" sz="2600">
                <a:solidFill>
                  <a:srgbClr val="4A86E8"/>
                </a:solidFill>
                <a:latin typeface="Century Gothic"/>
                <a:ea typeface="Century Gothic"/>
                <a:cs typeface="Century Gothic"/>
                <a:sym typeface="Century Gothic"/>
              </a:rPr>
              <a:t>na.org/surveys.</a:t>
            </a:r>
            <a:br>
              <a:rPr b="1" lang="en-US" sz="2600">
                <a:solidFill>
                  <a:srgbClr val="572528"/>
                </a:solidFill>
                <a:latin typeface="Century Gothic"/>
                <a:ea typeface="Century Gothic"/>
                <a:cs typeface="Century Gothic"/>
                <a:sym typeface="Century Gothic"/>
              </a:rPr>
            </a:br>
            <a:r>
              <a:rPr b="1" lang="en-US" sz="2600">
                <a:solidFill>
                  <a:srgbClr val="572528"/>
                </a:solidFill>
                <a:latin typeface="Century Gothic"/>
                <a:ea typeface="Century Gothic"/>
                <a:cs typeface="Century Gothic"/>
                <a:sym typeface="Century Gothic"/>
              </a:rPr>
              <a:t> Pamiętajcie, to jest </a:t>
            </a:r>
            <a:r>
              <a:rPr b="1" i="1" lang="en-US" sz="2600" u="sng">
                <a:solidFill>
                  <a:srgbClr val="572528"/>
                </a:solidFill>
                <a:latin typeface="Century Gothic"/>
                <a:ea typeface="Century Gothic"/>
                <a:cs typeface="Century Gothic"/>
                <a:sym typeface="Century Gothic"/>
              </a:rPr>
              <a:t>dyskusja, a nie decyzja</a:t>
            </a:r>
            <a:r>
              <a:rPr b="1" lang="en-US" sz="2600">
                <a:solidFill>
                  <a:srgbClr val="572528"/>
                </a:solidFill>
                <a:latin typeface="Century Gothic"/>
                <a:ea typeface="Century Gothic"/>
                <a:cs typeface="Century Gothic"/>
                <a:sym typeface="Century Gothic"/>
              </a:rPr>
              <a:t> — nie musicie dojść do porozumienia.</a:t>
            </a:r>
            <a:endParaRPr b="1" sz="2600">
              <a:solidFill>
                <a:srgbClr val="572528"/>
              </a:solidFill>
              <a:latin typeface="Century Gothic"/>
              <a:ea typeface="Century Gothic"/>
              <a:cs typeface="Century Gothic"/>
              <a:sym typeface="Century Gothic"/>
            </a:endParaRPr>
          </a:p>
          <a:p>
            <a:pPr indent="0" lvl="0" marL="0" marR="0" rtl="0" algn="l">
              <a:spcBef>
                <a:spcPts val="1200"/>
              </a:spcBef>
              <a:spcAft>
                <a:spcPts val="0"/>
              </a:spcAft>
              <a:buNone/>
            </a:pPr>
            <a:r>
              <a:t/>
            </a:r>
            <a:endParaRPr b="1" sz="2600">
              <a:solidFill>
                <a:srgbClr val="572528"/>
              </a:solidFill>
              <a:latin typeface="Century Gothic"/>
              <a:ea typeface="Century Gothic"/>
              <a:cs typeface="Century Gothic"/>
              <a:sym typeface="Century Gothic"/>
            </a:endParaRPr>
          </a:p>
        </p:txBody>
      </p:sp>
      <p:cxnSp>
        <p:nvCxnSpPr>
          <p:cNvPr id="529" name="Google Shape;529;p53"/>
          <p:cNvCxnSpPr/>
          <p:nvPr/>
        </p:nvCxnSpPr>
        <p:spPr>
          <a:xfrm>
            <a:off x="0" y="706279"/>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530" name="Google Shape;530;p53"/>
          <p:cNvSpPr/>
          <p:nvPr/>
        </p:nvSpPr>
        <p:spPr>
          <a:xfrm>
            <a:off x="289933" y="-105876"/>
            <a:ext cx="11678290" cy="738807"/>
          </a:xfrm>
          <a:prstGeom prst="rect">
            <a:avLst/>
          </a:prstGeom>
          <a:noFill/>
          <a:ln>
            <a:noFill/>
          </a:ln>
        </p:spPr>
        <p:txBody>
          <a:bodyPr anchorCtr="0" anchor="b" bIns="35700" lIns="35700" spcFirstLastPara="1" rIns="35700" wrap="square" tIns="35700">
            <a:noAutofit/>
          </a:bodyPr>
          <a:lstStyle/>
          <a:p>
            <a:pPr indent="0" lvl="0" marL="0" rtl="0" algn="l">
              <a:lnSpc>
                <a:spcPct val="115000"/>
              </a:lnSpc>
              <a:spcBef>
                <a:spcPts val="1200"/>
              </a:spcBef>
              <a:spcAft>
                <a:spcPts val="1200"/>
              </a:spcAft>
              <a:buSzPts val="1100"/>
              <a:buNone/>
            </a:pPr>
            <a:r>
              <a:rPr b="1" lang="en-US" sz="4000">
                <a:solidFill>
                  <a:srgbClr val="DB212E"/>
                </a:solidFill>
                <a:latin typeface="Century Gothic"/>
                <a:ea typeface="Century Gothic"/>
                <a:cs typeface="Century Gothic"/>
                <a:sym typeface="Century Gothic"/>
              </a:rPr>
              <a:t>Pytania do dyskusji</a:t>
            </a:r>
            <a:endParaRPr b="1" sz="4000">
              <a:solidFill>
                <a:srgbClr val="DB212E"/>
              </a:solidFill>
              <a:latin typeface="Century Gothic"/>
              <a:ea typeface="Century Gothic"/>
              <a:cs typeface="Century Gothic"/>
              <a:sym typeface="Century Gothic"/>
            </a:endParaRPr>
          </a:p>
        </p:txBody>
      </p:sp>
      <p:sp>
        <p:nvSpPr>
          <p:cNvPr id="531" name="Google Shape;531;p53"/>
          <p:cNvSpPr txBox="1"/>
          <p:nvPr/>
        </p:nvSpPr>
        <p:spPr>
          <a:xfrm>
            <a:off x="-4550" y="2957175"/>
            <a:ext cx="12192000" cy="3992700"/>
          </a:xfrm>
          <a:prstGeom prst="rect">
            <a:avLst/>
          </a:prstGeom>
          <a:noFill/>
          <a:ln>
            <a:noFill/>
          </a:ln>
        </p:spPr>
        <p:txBody>
          <a:bodyPr anchorCtr="0" anchor="t" bIns="45700" lIns="91425" spcFirstLastPara="1" rIns="91425" wrap="square" tIns="45700">
            <a:spAutoFit/>
          </a:bodyPr>
          <a:lstStyle/>
          <a:p>
            <a:pPr indent="-406400" lvl="0" marL="457200" rtl="0" algn="l">
              <a:lnSpc>
                <a:spcPct val="115000"/>
              </a:lnSpc>
              <a:spcBef>
                <a:spcPts val="1200"/>
              </a:spcBef>
              <a:spcAft>
                <a:spcPts val="0"/>
              </a:spcAft>
              <a:buClr>
                <a:srgbClr val="3A668B"/>
              </a:buClr>
              <a:buSzPts val="2800"/>
              <a:buFont typeface="Noto Sans Symbols"/>
              <a:buChar char="⮚"/>
            </a:pPr>
            <a:r>
              <a:rPr b="1" lang="en-US" sz="2800">
                <a:solidFill>
                  <a:srgbClr val="3A668B"/>
                </a:solidFill>
                <a:latin typeface="Century Gothic"/>
                <a:ea typeface="Century Gothic"/>
                <a:cs typeface="Century Gothic"/>
                <a:sym typeface="Century Gothic"/>
              </a:rPr>
              <a:t>Czy wasza grupa lub region pyta członków, czy są na MAT, kiedy zgłaszają się do celebracji okresu czystości lub do służby? Co robicie dalej?</a:t>
            </a:r>
            <a:endParaRPr b="1" sz="2800">
              <a:solidFill>
                <a:srgbClr val="3A668B"/>
              </a:solidFill>
              <a:latin typeface="Century Gothic"/>
              <a:ea typeface="Century Gothic"/>
              <a:cs typeface="Century Gothic"/>
              <a:sym typeface="Century Gothic"/>
            </a:endParaRPr>
          </a:p>
          <a:p>
            <a:pPr indent="-406400" lvl="0" marL="457200" rtl="0" algn="l">
              <a:lnSpc>
                <a:spcPct val="115000"/>
              </a:lnSpc>
              <a:spcBef>
                <a:spcPts val="0"/>
              </a:spcBef>
              <a:spcAft>
                <a:spcPts val="0"/>
              </a:spcAft>
              <a:buClr>
                <a:srgbClr val="3A668B"/>
              </a:buClr>
              <a:buSzPts val="2800"/>
              <a:buFont typeface="Noto Sans Symbols"/>
              <a:buChar char="⮚"/>
            </a:pPr>
            <a:r>
              <a:rPr b="1" lang="en-US" sz="2800">
                <a:solidFill>
                  <a:srgbClr val="3A668B"/>
                </a:solidFill>
                <a:latin typeface="Century Gothic"/>
                <a:ea typeface="Century Gothic"/>
                <a:cs typeface="Century Gothic"/>
                <a:sym typeface="Century Gothic"/>
              </a:rPr>
              <a:t>Biorąc pod uwagę nasze różnice, jak możemy pielęgnować jedność i szanować proces zdrowienia każdego członka?</a:t>
            </a:r>
            <a:br>
              <a:rPr b="1" lang="en-US" sz="2800">
                <a:solidFill>
                  <a:srgbClr val="3A668B"/>
                </a:solidFill>
                <a:latin typeface="Century Gothic"/>
                <a:ea typeface="Century Gothic"/>
                <a:cs typeface="Century Gothic"/>
                <a:sym typeface="Century Gothic"/>
              </a:rPr>
            </a:br>
            <a:r>
              <a:rPr b="1" lang="en-US" sz="2800">
                <a:solidFill>
                  <a:srgbClr val="3A668B"/>
                </a:solidFill>
                <a:latin typeface="Century Gothic"/>
                <a:ea typeface="Century Gothic"/>
                <a:cs typeface="Century Gothic"/>
                <a:sym typeface="Century Gothic"/>
              </a:rPr>
              <a:t> Jak możemy przezwyciężyć własne uprzedzenia i pomóc nowym członkom zakorzenić się w naszych lokalnych wspólnotach, jeśli ich proces różni się od naszego?</a:t>
            </a:r>
            <a:endParaRPr b="1" sz="2800">
              <a:solidFill>
                <a:srgbClr val="3A668B"/>
              </a:solidFill>
              <a:latin typeface="Century Gothic"/>
              <a:ea typeface="Century Gothic"/>
              <a:cs typeface="Century Gothic"/>
              <a:sym typeface="Century Gothic"/>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4"/>
          <p:cNvSpPr txBox="1"/>
          <p:nvPr/>
        </p:nvSpPr>
        <p:spPr>
          <a:xfrm>
            <a:off x="472655" y="276204"/>
            <a:ext cx="10515600" cy="99993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572528"/>
              </a:buClr>
              <a:buSzPts val="6000"/>
              <a:buFont typeface="Century Gothic"/>
              <a:buNone/>
            </a:pPr>
            <a:r>
              <a:rPr b="1" i="1" lang="en-US" sz="6000">
                <a:solidFill>
                  <a:srgbClr val="572528"/>
                </a:solidFill>
                <a:latin typeface="Century Gothic"/>
                <a:ea typeface="Century Gothic"/>
                <a:cs typeface="Century Gothic"/>
                <a:sym typeface="Century Gothic"/>
              </a:rPr>
              <a:t>ANKIETA CAR</a:t>
            </a:r>
            <a:endParaRPr/>
          </a:p>
        </p:txBody>
      </p:sp>
      <p:sp>
        <p:nvSpPr>
          <p:cNvPr id="538" name="Google Shape;538;p54"/>
          <p:cNvSpPr txBox="1"/>
          <p:nvPr/>
        </p:nvSpPr>
        <p:spPr>
          <a:xfrm>
            <a:off x="863600" y="1356625"/>
            <a:ext cx="11214300" cy="3621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b="1" lang="en-US" sz="3400">
                <a:solidFill>
                  <a:srgbClr val="572528"/>
                </a:solidFill>
                <a:latin typeface="Century Gothic"/>
                <a:ea typeface="Century Gothic"/>
                <a:cs typeface="Century Gothic"/>
                <a:sym typeface="Century Gothic"/>
              </a:rPr>
              <a:t>W tym cyklu przygotowano trzy ankiety:</a:t>
            </a:r>
            <a:endParaRPr b="1" sz="3400">
              <a:solidFill>
                <a:srgbClr val="572528"/>
              </a:solidFill>
              <a:latin typeface="Century Gothic"/>
              <a:ea typeface="Century Gothic"/>
              <a:cs typeface="Century Gothic"/>
              <a:sym typeface="Century Gothic"/>
            </a:endParaRPr>
          </a:p>
          <a:p>
            <a:pPr indent="-444500" lvl="0" marL="457200" rtl="0" algn="l">
              <a:lnSpc>
                <a:spcPct val="115000"/>
              </a:lnSpc>
              <a:spcBef>
                <a:spcPts val="1200"/>
              </a:spcBef>
              <a:spcAft>
                <a:spcPts val="0"/>
              </a:spcAft>
              <a:buClr>
                <a:srgbClr val="572528"/>
              </a:buClr>
              <a:buSzPts val="3400"/>
              <a:buFont typeface="Century Gothic"/>
              <a:buChar char="●"/>
            </a:pPr>
            <a:r>
              <a:rPr b="1" lang="en-US" sz="3400">
                <a:solidFill>
                  <a:srgbClr val="572528"/>
                </a:solidFill>
                <a:latin typeface="Century Gothic"/>
                <a:ea typeface="Century Gothic"/>
                <a:cs typeface="Century Gothic"/>
                <a:sym typeface="Century Gothic"/>
              </a:rPr>
              <a:t>Nowa i zrewidowana literatura dotycząca zdrowienia / materiały służb oraz Tematy do Dyskusji</a:t>
            </a:r>
            <a:endParaRPr b="1" sz="3400">
              <a:solidFill>
                <a:srgbClr val="572528"/>
              </a:solidFill>
              <a:latin typeface="Century Gothic"/>
              <a:ea typeface="Century Gothic"/>
              <a:cs typeface="Century Gothic"/>
              <a:sym typeface="Century Gothic"/>
            </a:endParaRPr>
          </a:p>
          <a:p>
            <a:pPr indent="-444500" lvl="0" marL="457200" rtl="0" algn="l">
              <a:lnSpc>
                <a:spcPct val="115000"/>
              </a:lnSpc>
              <a:spcBef>
                <a:spcPts val="0"/>
              </a:spcBef>
              <a:spcAft>
                <a:spcPts val="0"/>
              </a:spcAft>
              <a:buClr>
                <a:srgbClr val="572528"/>
              </a:buClr>
              <a:buSzPts val="3400"/>
              <a:buFont typeface="Century Gothic"/>
              <a:buChar char="●"/>
            </a:pPr>
            <a:r>
              <a:rPr b="1" lang="en-US" sz="3400">
                <a:solidFill>
                  <a:srgbClr val="572528"/>
                </a:solidFill>
                <a:latin typeface="Century Gothic"/>
                <a:ea typeface="Century Gothic"/>
                <a:cs typeface="Century Gothic"/>
                <a:sym typeface="Century Gothic"/>
              </a:rPr>
              <a:t>Pytania do dyskusji – DRT/MAT w odniesieniu do NA: Pomaganie członkom zapuścić korzenie</a:t>
            </a:r>
            <a:endParaRPr b="1" sz="3400">
              <a:solidFill>
                <a:srgbClr val="572528"/>
              </a:solidFill>
              <a:latin typeface="Century Gothic"/>
              <a:ea typeface="Century Gothic"/>
              <a:cs typeface="Century Gothic"/>
              <a:sym typeface="Century Gothic"/>
            </a:endParaRPr>
          </a:p>
          <a:p>
            <a:pPr indent="-444500" lvl="0" marL="457200" rtl="0" algn="l">
              <a:lnSpc>
                <a:spcPct val="115000"/>
              </a:lnSpc>
              <a:spcBef>
                <a:spcPts val="0"/>
              </a:spcBef>
              <a:spcAft>
                <a:spcPts val="0"/>
              </a:spcAft>
              <a:buClr>
                <a:srgbClr val="572528"/>
              </a:buClr>
              <a:buSzPts val="3400"/>
              <a:buFont typeface="Century Gothic"/>
              <a:buChar char="●"/>
            </a:pPr>
            <a:r>
              <a:rPr b="1" lang="en-US" sz="3400">
                <a:solidFill>
                  <a:srgbClr val="572528"/>
                </a:solidFill>
                <a:latin typeface="Century Gothic"/>
                <a:ea typeface="Century Gothic"/>
                <a:cs typeface="Century Gothic"/>
                <a:sym typeface="Century Gothic"/>
              </a:rPr>
              <a:t>Pytania do dyskusji – Język neutralny płciowo i inkluzywny w NA</a:t>
            </a:r>
            <a:endParaRPr b="1" sz="3400">
              <a:solidFill>
                <a:srgbClr val="572528"/>
              </a:solidFill>
              <a:latin typeface="Century Gothic"/>
              <a:ea typeface="Century Gothic"/>
              <a:cs typeface="Century Gothic"/>
              <a:sym typeface="Century Gothic"/>
            </a:endParaRPr>
          </a:p>
          <a:p>
            <a:pPr indent="0" lvl="0" marL="457200" marR="0" rtl="0" algn="l">
              <a:lnSpc>
                <a:spcPct val="90000"/>
              </a:lnSpc>
              <a:spcBef>
                <a:spcPts val="2200"/>
              </a:spcBef>
              <a:spcAft>
                <a:spcPts val="0"/>
              </a:spcAft>
              <a:buNone/>
            </a:pPr>
            <a:r>
              <a:t/>
            </a:r>
            <a:endParaRPr b="1" sz="3400">
              <a:solidFill>
                <a:srgbClr val="572528"/>
              </a:solidFill>
              <a:latin typeface="Century Gothic"/>
              <a:ea typeface="Century Gothic"/>
              <a:cs typeface="Century Gothic"/>
              <a:sym typeface="Century Gothic"/>
            </a:endParaRPr>
          </a:p>
        </p:txBody>
      </p:sp>
      <p:cxnSp>
        <p:nvCxnSpPr>
          <p:cNvPr id="539" name="Google Shape;539;p54"/>
          <p:cNvCxnSpPr/>
          <p:nvPr/>
        </p:nvCxnSpPr>
        <p:spPr>
          <a:xfrm>
            <a:off x="464895" y="1146148"/>
            <a:ext cx="10515600" cy="0"/>
          </a:xfrm>
          <a:prstGeom prst="straightConnector1">
            <a:avLst/>
          </a:prstGeom>
          <a:noFill/>
          <a:ln cap="flat" cmpd="sng" w="31750">
            <a:solidFill>
              <a:srgbClr val="DB212E"/>
            </a:solidFill>
            <a:prstDash val="solid"/>
            <a:miter lim="800000"/>
            <a:headEnd len="sm" w="sm" type="none"/>
            <a:tailEnd len="sm" w="sm" type="none"/>
          </a:ln>
        </p:spPr>
      </p:cxnSp>
      <p:sp>
        <p:nvSpPr>
          <p:cNvPr id="540" name="Google Shape;540;p54"/>
          <p:cNvSpPr txBox="1"/>
          <p:nvPr/>
        </p:nvSpPr>
        <p:spPr>
          <a:xfrm>
            <a:off x="4866100" y="5654866"/>
            <a:ext cx="7211700" cy="1246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3700">
                <a:solidFill>
                  <a:srgbClr val="F16737"/>
                </a:solidFill>
                <a:latin typeface="Century Gothic"/>
                <a:ea typeface="Century Gothic"/>
                <a:cs typeface="Century Gothic"/>
                <a:sym typeface="Century Gothic"/>
              </a:rPr>
              <a:t>Termin (do)</a:t>
            </a:r>
            <a:r>
              <a:rPr b="1" lang="en-US" sz="3700">
                <a:solidFill>
                  <a:srgbClr val="F16737"/>
                </a:solidFill>
                <a:latin typeface="Century Gothic"/>
                <a:ea typeface="Century Gothic"/>
                <a:cs typeface="Century Gothic"/>
                <a:sym typeface="Century Gothic"/>
              </a:rPr>
              <a:t>: 1 kwietnia2026</a:t>
            </a:r>
            <a:endParaRPr sz="1100"/>
          </a:p>
          <a:p>
            <a:pPr indent="0" lvl="0" marL="0" marR="0" rtl="0" algn="r">
              <a:spcBef>
                <a:spcPts val="0"/>
              </a:spcBef>
              <a:spcAft>
                <a:spcPts val="0"/>
              </a:spcAft>
              <a:buNone/>
            </a:pPr>
            <a:r>
              <a:rPr b="1" lang="en-US" sz="3800">
                <a:solidFill>
                  <a:srgbClr val="00B0F0"/>
                </a:solidFill>
                <a:latin typeface="Century Gothic"/>
                <a:ea typeface="Century Gothic"/>
                <a:cs typeface="Century Gothic"/>
                <a:sym typeface="Century Gothic"/>
              </a:rPr>
              <a:t>na.org/survey</a:t>
            </a:r>
            <a:endParaRPr sz="1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5"/>
          <p:cNvSpPr txBox="1"/>
          <p:nvPr>
            <p:ph type="title"/>
          </p:nvPr>
        </p:nvSpPr>
        <p:spPr>
          <a:xfrm>
            <a:off x="838200" y="124597"/>
            <a:ext cx="10515600" cy="99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72528"/>
              </a:buClr>
              <a:buSzPts val="5200"/>
              <a:buFont typeface="Century Gothic"/>
              <a:buNone/>
            </a:pPr>
            <a:r>
              <a:rPr lang="en-US" sz="3900"/>
              <a:t>Ankiety dotycząca literatury, materiałów do służb i tematów do dyskusji</a:t>
            </a:r>
            <a:endParaRPr sz="4700"/>
          </a:p>
        </p:txBody>
      </p:sp>
      <p:sp>
        <p:nvSpPr>
          <p:cNvPr id="547" name="Google Shape;547;p55"/>
          <p:cNvSpPr txBox="1"/>
          <p:nvPr>
            <p:ph idx="1" type="body"/>
          </p:nvPr>
        </p:nvSpPr>
        <p:spPr>
          <a:xfrm>
            <a:off x="555700" y="1320797"/>
            <a:ext cx="11458500" cy="2265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3000"/>
              <a:t>Od 2016 roku konferencja wykorzystuje ankietę CAR, aby pomóc uczestnikom ustalić priorytety dotyczące literatury związanej ze zdrowieniem, materiałów służb oraz Tematów do Dyskusji (IDT) na dany cykl.</a:t>
            </a:r>
            <a:endParaRPr sz="3000"/>
          </a:p>
          <a:p>
            <a:pPr indent="0" lvl="0" marL="0" rtl="0" algn="l">
              <a:lnSpc>
                <a:spcPct val="90000"/>
              </a:lnSpc>
              <a:spcBef>
                <a:spcPts val="1200"/>
              </a:spcBef>
              <a:spcAft>
                <a:spcPts val="0"/>
              </a:spcAft>
              <a:buClr>
                <a:srgbClr val="572528"/>
              </a:buClr>
              <a:buSzPts val="3200"/>
              <a:buNone/>
            </a:pPr>
            <a:r>
              <a:t/>
            </a:r>
            <a:endParaRPr sz="3200"/>
          </a:p>
        </p:txBody>
      </p:sp>
      <p:sp>
        <p:nvSpPr>
          <p:cNvPr id="548" name="Google Shape;548;p55"/>
          <p:cNvSpPr txBox="1"/>
          <p:nvPr/>
        </p:nvSpPr>
        <p:spPr>
          <a:xfrm>
            <a:off x="557476" y="3626796"/>
            <a:ext cx="11458500" cy="2811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2800">
                <a:solidFill>
                  <a:srgbClr val="572528"/>
                </a:solidFill>
                <a:latin typeface="Century Gothic"/>
                <a:ea typeface="Century Gothic"/>
                <a:cs typeface="Century Gothic"/>
                <a:sym typeface="Century Gothic"/>
              </a:rPr>
              <a:t>Między-konferencja (online) WSC 2025 przyjęła Wnioske 5:</a:t>
            </a:r>
            <a:br>
              <a:rPr b="1" lang="en-US" sz="2800">
                <a:solidFill>
                  <a:srgbClr val="572528"/>
                </a:solidFill>
                <a:latin typeface="Century Gothic"/>
                <a:ea typeface="Century Gothic"/>
                <a:cs typeface="Century Gothic"/>
                <a:sym typeface="Century Gothic"/>
              </a:rPr>
            </a:br>
            <a:r>
              <a:rPr lang="en-US" sz="2800">
                <a:solidFill>
                  <a:srgbClr val="572528"/>
                </a:solidFill>
                <a:latin typeface="Century Gothic"/>
                <a:ea typeface="Century Gothic"/>
                <a:cs typeface="Century Gothic"/>
                <a:sym typeface="Century Gothic"/>
              </a:rPr>
              <a:t>Zamiast zgłaszania wniosków o plany projektów dotyczących tworzenia konkretnych materiałów służb, literatury związanej ze zdrowieniem lub IDT do Raportu Agendy Konferencji 2026, uczestnicy konferencji będą zgłaszać te pomysły do ewentualnego uwzględnienia w </a:t>
            </a:r>
            <a:r>
              <a:rPr lang="en-US" sz="2800">
                <a:solidFill>
                  <a:srgbClr val="572528"/>
                </a:solidFill>
                <a:latin typeface="Century Gothic"/>
                <a:ea typeface="Century Gothic"/>
                <a:cs typeface="Century Gothic"/>
                <a:sym typeface="Century Gothic"/>
              </a:rPr>
              <a:t>Ankiecie</a:t>
            </a:r>
            <a:r>
              <a:rPr lang="en-US" sz="2800">
                <a:solidFill>
                  <a:srgbClr val="572528"/>
                </a:solidFill>
                <a:latin typeface="Century Gothic"/>
                <a:ea typeface="Century Gothic"/>
                <a:cs typeface="Century Gothic"/>
                <a:sym typeface="Century Gothic"/>
              </a:rPr>
              <a:t> CAR 2026.</a:t>
            </a:r>
            <a:endParaRPr sz="2800">
              <a:solidFill>
                <a:srgbClr val="572528"/>
              </a:solidFill>
              <a:latin typeface="Century Gothic"/>
              <a:ea typeface="Century Gothic"/>
              <a:cs typeface="Century Gothic"/>
              <a:sym typeface="Century Gothic"/>
            </a:endParaRPr>
          </a:p>
          <a:p>
            <a:pPr indent="0" lvl="0" marL="0" marR="0" rtl="0" algn="l">
              <a:lnSpc>
                <a:spcPct val="90000"/>
              </a:lnSpc>
              <a:spcBef>
                <a:spcPts val="1200"/>
              </a:spcBef>
              <a:spcAft>
                <a:spcPts val="0"/>
              </a:spcAft>
              <a:buClr>
                <a:srgbClr val="572528"/>
              </a:buClr>
              <a:buSzPts val="3000"/>
              <a:buFont typeface="Arial"/>
              <a:buNone/>
            </a:pPr>
            <a:r>
              <a:t/>
            </a:r>
            <a:endParaRPr b="1" sz="2800">
              <a:solidFill>
                <a:srgbClr val="572528"/>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6"/>
          <p:cNvSpPr/>
          <p:nvPr/>
        </p:nvSpPr>
        <p:spPr>
          <a:xfrm>
            <a:off x="127000" y="0"/>
            <a:ext cx="4292600" cy="2997200"/>
          </a:xfrm>
          <a:prstGeom prst="irregularSeal1">
            <a:avLst/>
          </a:prstGeom>
          <a:solidFill>
            <a:srgbClr val="DB212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55" name="Google Shape;555;p56"/>
          <p:cNvSpPr txBox="1"/>
          <p:nvPr/>
        </p:nvSpPr>
        <p:spPr>
          <a:xfrm>
            <a:off x="850900" y="1092200"/>
            <a:ext cx="34163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Libre Franklin Medium"/>
                <a:ea typeface="Libre Franklin Medium"/>
                <a:cs typeface="Libre Franklin Medium"/>
                <a:sym typeface="Libre Franklin Medium"/>
              </a:rPr>
              <a:t>FIRST TIME!</a:t>
            </a:r>
            <a:endParaRPr/>
          </a:p>
        </p:txBody>
      </p:sp>
      <p:sp>
        <p:nvSpPr>
          <p:cNvPr id="556" name="Google Shape;556;p56"/>
          <p:cNvSpPr txBox="1"/>
          <p:nvPr/>
        </p:nvSpPr>
        <p:spPr>
          <a:xfrm>
            <a:off x="4724400" y="139700"/>
            <a:ext cx="7251700" cy="3848101"/>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4100">
                <a:solidFill>
                  <a:srgbClr val="572528"/>
                </a:solidFill>
                <a:latin typeface="Century Gothic"/>
                <a:ea typeface="Century Gothic"/>
                <a:cs typeface="Century Gothic"/>
                <a:sym typeface="Century Gothic"/>
              </a:rPr>
              <a:t>Każdy członek mógł zgłosić pomysły do uwzględnienia w ankiecie za pomocą formularza online zamiast przez e-mail.</a:t>
            </a:r>
            <a:endParaRPr b="1" sz="4100">
              <a:solidFill>
                <a:srgbClr val="572528"/>
              </a:solidFill>
              <a:latin typeface="Century Gothic"/>
              <a:ea typeface="Century Gothic"/>
              <a:cs typeface="Century Gothic"/>
              <a:sym typeface="Century Gothic"/>
            </a:endParaRPr>
          </a:p>
          <a:p>
            <a:pPr indent="0" lvl="0" marL="0" marR="0" rtl="0" algn="l">
              <a:lnSpc>
                <a:spcPct val="90000"/>
              </a:lnSpc>
              <a:spcBef>
                <a:spcPts val="1200"/>
              </a:spcBef>
              <a:spcAft>
                <a:spcPts val="0"/>
              </a:spcAft>
              <a:buClr>
                <a:srgbClr val="572528"/>
              </a:buClr>
              <a:buSzPts val="5000"/>
              <a:buFont typeface="Arial"/>
              <a:buNone/>
            </a:pPr>
            <a:r>
              <a:t/>
            </a:r>
            <a:endParaRPr b="1" sz="5000">
              <a:solidFill>
                <a:srgbClr val="572528"/>
              </a:solidFill>
              <a:latin typeface="Century Gothic"/>
              <a:ea typeface="Century Gothic"/>
              <a:cs typeface="Century Gothic"/>
              <a:sym typeface="Century Gothic"/>
            </a:endParaRPr>
          </a:p>
          <a:p>
            <a:pPr indent="0" lvl="0" marL="0" marR="0" rtl="0" algn="l">
              <a:lnSpc>
                <a:spcPct val="90000"/>
              </a:lnSpc>
              <a:spcBef>
                <a:spcPts val="1000"/>
              </a:spcBef>
              <a:spcAft>
                <a:spcPts val="0"/>
              </a:spcAft>
              <a:buClr>
                <a:schemeClr val="dk1"/>
              </a:buClr>
              <a:buSzPts val="5000"/>
              <a:buFont typeface="Arial"/>
              <a:buNone/>
            </a:pPr>
            <a:r>
              <a:t/>
            </a:r>
            <a:endParaRPr b="1" i="0" sz="5000">
              <a:solidFill>
                <a:srgbClr val="572528"/>
              </a:solidFill>
              <a:latin typeface="Century Gothic"/>
              <a:ea typeface="Century Gothic"/>
              <a:cs typeface="Century Gothic"/>
              <a:sym typeface="Century Gothic"/>
            </a:endParaRPr>
          </a:p>
        </p:txBody>
      </p:sp>
      <p:sp>
        <p:nvSpPr>
          <p:cNvPr id="557" name="Google Shape;557;p56"/>
          <p:cNvSpPr txBox="1"/>
          <p:nvPr/>
        </p:nvSpPr>
        <p:spPr>
          <a:xfrm>
            <a:off x="850900" y="3856789"/>
            <a:ext cx="11125200" cy="2819400"/>
          </a:xfrm>
          <a:prstGeom prst="rect">
            <a:avLst/>
          </a:prstGeom>
          <a:noFill/>
          <a:ln>
            <a:noFill/>
          </a:ln>
        </p:spPr>
        <p:txBody>
          <a:bodyPr anchorCtr="0" anchor="t" bIns="45700" lIns="91425" spcFirstLastPara="1" rIns="91425" wrap="square" tIns="45700">
            <a:noAutofit/>
          </a:bodyPr>
          <a:lstStyle/>
          <a:p>
            <a:pPr indent="-495300" lvl="0" marL="457200" rtl="0" algn="l">
              <a:lnSpc>
                <a:spcPct val="115000"/>
              </a:lnSpc>
              <a:spcBef>
                <a:spcPts val="1200"/>
              </a:spcBef>
              <a:spcAft>
                <a:spcPts val="0"/>
              </a:spcAft>
              <a:buClr>
                <a:srgbClr val="572528"/>
              </a:buClr>
              <a:buSzPts val="4200"/>
              <a:buChar char="•"/>
            </a:pPr>
            <a:r>
              <a:rPr b="1" lang="en-US" sz="4200">
                <a:solidFill>
                  <a:srgbClr val="572528"/>
                </a:solidFill>
                <a:latin typeface="Century Gothic"/>
                <a:ea typeface="Century Gothic"/>
                <a:cs typeface="Century Gothic"/>
                <a:sym typeface="Century Gothic"/>
              </a:rPr>
              <a:t>zgłoszono ponad 500 pomysłów</a:t>
            </a:r>
            <a:endParaRPr b="1" sz="4200">
              <a:solidFill>
                <a:srgbClr val="572528"/>
              </a:solidFill>
              <a:latin typeface="Century Gothic"/>
              <a:ea typeface="Century Gothic"/>
              <a:cs typeface="Century Gothic"/>
              <a:sym typeface="Century Gothic"/>
            </a:endParaRPr>
          </a:p>
          <a:p>
            <a:pPr indent="-495300" lvl="0" marL="457200" rtl="0" algn="l">
              <a:lnSpc>
                <a:spcPct val="115000"/>
              </a:lnSpc>
              <a:spcBef>
                <a:spcPts val="0"/>
              </a:spcBef>
              <a:spcAft>
                <a:spcPts val="0"/>
              </a:spcAft>
              <a:buClr>
                <a:srgbClr val="572528"/>
              </a:buClr>
              <a:buSzPts val="4200"/>
              <a:buChar char="•"/>
            </a:pPr>
            <a:r>
              <a:rPr b="1" lang="en-US" sz="4200">
                <a:solidFill>
                  <a:srgbClr val="572528"/>
                </a:solidFill>
                <a:latin typeface="Century Gothic"/>
                <a:ea typeface="Century Gothic"/>
                <a:cs typeface="Century Gothic"/>
                <a:sym typeface="Century Gothic"/>
              </a:rPr>
              <a:t>podobne pomysły zostały połączone</a:t>
            </a:r>
            <a:endParaRPr b="1" sz="4200">
              <a:solidFill>
                <a:srgbClr val="572528"/>
              </a:solidFill>
              <a:latin typeface="Century Gothic"/>
              <a:ea typeface="Century Gothic"/>
              <a:cs typeface="Century Gothic"/>
              <a:sym typeface="Century Gothic"/>
            </a:endParaRPr>
          </a:p>
          <a:p>
            <a:pPr indent="-495300" lvl="0" marL="457200" rtl="0" algn="l">
              <a:lnSpc>
                <a:spcPct val="115000"/>
              </a:lnSpc>
              <a:spcBef>
                <a:spcPts val="0"/>
              </a:spcBef>
              <a:spcAft>
                <a:spcPts val="0"/>
              </a:spcAft>
              <a:buClr>
                <a:srgbClr val="572528"/>
              </a:buClr>
              <a:buSzPts val="4200"/>
              <a:buChar char="•"/>
            </a:pPr>
            <a:r>
              <a:rPr b="1" lang="en-US" sz="4200">
                <a:solidFill>
                  <a:srgbClr val="572528"/>
                </a:solidFill>
                <a:latin typeface="Century Gothic"/>
                <a:ea typeface="Century Gothic"/>
                <a:cs typeface="Century Gothic"/>
                <a:sym typeface="Century Gothic"/>
              </a:rPr>
              <a:t>uczestnicy konferencji przeszli przez 2 rundy ustalania priorytetów</a:t>
            </a:r>
            <a:endParaRPr b="1" sz="4200">
              <a:solidFill>
                <a:srgbClr val="572528"/>
              </a:solidFill>
              <a:latin typeface="Century Gothic"/>
              <a:ea typeface="Century Gothic"/>
              <a:cs typeface="Century Gothic"/>
              <a:sym typeface="Century Gothic"/>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57"/>
          <p:cNvSpPr txBox="1"/>
          <p:nvPr/>
        </p:nvSpPr>
        <p:spPr>
          <a:xfrm>
            <a:off x="360947" y="902970"/>
            <a:ext cx="12192000" cy="2578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3200">
                <a:solidFill>
                  <a:srgbClr val="DB212E"/>
                </a:solidFill>
                <a:latin typeface="Century Gothic"/>
                <a:ea typeface="Century Gothic"/>
                <a:cs typeface="Century Gothic"/>
                <a:sym typeface="Century Gothic"/>
              </a:rPr>
              <a:t>Bieżąca praca NAWS: produkcja, sprawozdawczość, tłumaczenia, wysyłka, dostarczanie literatury członkom i wspólnotom w potrzebie, internetowe spotkania PR oraz wiele więcej.</a:t>
            </a:r>
            <a:endParaRPr b="1" sz="3200">
              <a:solidFill>
                <a:srgbClr val="DB212E"/>
              </a:solidFill>
              <a:latin typeface="Century Gothic"/>
              <a:ea typeface="Century Gothic"/>
              <a:cs typeface="Century Gothic"/>
              <a:sym typeface="Century Gothic"/>
            </a:endParaRPr>
          </a:p>
          <a:p>
            <a:pPr indent="0" lvl="0" marL="0" marR="0" rtl="0" algn="ctr">
              <a:lnSpc>
                <a:spcPct val="90000"/>
              </a:lnSpc>
              <a:spcBef>
                <a:spcPts val="1200"/>
              </a:spcBef>
              <a:spcAft>
                <a:spcPts val="0"/>
              </a:spcAft>
              <a:buClr>
                <a:srgbClr val="DB212E"/>
              </a:buClr>
              <a:buSzPts val="3200"/>
              <a:buFont typeface="Arial"/>
              <a:buNone/>
            </a:pPr>
            <a:r>
              <a:t/>
            </a:r>
            <a:endParaRPr b="1" sz="3200">
              <a:solidFill>
                <a:srgbClr val="DB212E"/>
              </a:solidFill>
              <a:latin typeface="Century Gothic"/>
              <a:ea typeface="Century Gothic"/>
              <a:cs typeface="Century Gothic"/>
              <a:sym typeface="Century Gothic"/>
            </a:endParaRPr>
          </a:p>
        </p:txBody>
      </p:sp>
      <p:sp>
        <p:nvSpPr>
          <p:cNvPr id="564" name="Google Shape;564;p57"/>
          <p:cNvSpPr txBox="1"/>
          <p:nvPr/>
        </p:nvSpPr>
        <p:spPr>
          <a:xfrm>
            <a:off x="139700" y="3512487"/>
            <a:ext cx="11722200" cy="698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DB212E"/>
              </a:buClr>
              <a:buSzPts val="4000"/>
              <a:buFont typeface="Arial"/>
              <a:buNone/>
            </a:pPr>
            <a:r>
              <a:rPr b="1" lang="en-US" sz="4000">
                <a:solidFill>
                  <a:srgbClr val="DB212E"/>
                </a:solidFill>
                <a:latin typeface="Century Gothic"/>
                <a:ea typeface="Century Gothic"/>
                <a:cs typeface="Century Gothic"/>
                <a:sym typeface="Century Gothic"/>
              </a:rPr>
              <a:t>Projekty zatwierdzone przez WSC</a:t>
            </a:r>
            <a:endParaRPr/>
          </a:p>
        </p:txBody>
      </p:sp>
      <p:sp>
        <p:nvSpPr>
          <p:cNvPr id="565" name="Google Shape;565;p57"/>
          <p:cNvSpPr/>
          <p:nvPr/>
        </p:nvSpPr>
        <p:spPr>
          <a:xfrm>
            <a:off x="5449771" y="2519174"/>
            <a:ext cx="1101900" cy="927900"/>
          </a:xfrm>
          <a:prstGeom prst="mathPlus">
            <a:avLst>
              <a:gd fmla="val 23520" name="adj1"/>
            </a:avLst>
          </a:prstGeom>
          <a:solidFill>
            <a:srgbClr val="C00000"/>
          </a:solidFill>
          <a:ln cap="flat" cmpd="sng" w="12700">
            <a:solidFill>
              <a:srgbClr val="26505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Libre Franklin Medium"/>
              <a:ea typeface="Libre Franklin Medium"/>
              <a:cs typeface="Libre Franklin Medium"/>
              <a:sym typeface="Libre Franklin Medium"/>
            </a:endParaRPr>
          </a:p>
        </p:txBody>
      </p:sp>
      <p:sp>
        <p:nvSpPr>
          <p:cNvPr id="566" name="Google Shape;566;p57"/>
          <p:cNvSpPr txBox="1"/>
          <p:nvPr/>
        </p:nvSpPr>
        <p:spPr>
          <a:xfrm>
            <a:off x="955651" y="4235665"/>
            <a:ext cx="11556900" cy="294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3700" u="sng">
                <a:solidFill>
                  <a:srgbClr val="572528"/>
                </a:solidFill>
                <a:latin typeface="Century Gothic"/>
                <a:ea typeface="Century Gothic"/>
                <a:cs typeface="Century Gothic"/>
                <a:sym typeface="Century Gothic"/>
              </a:rPr>
              <a:t>3 lutego 2026:</a:t>
            </a:r>
            <a:r>
              <a:rPr lang="en-US" sz="3700">
                <a:solidFill>
                  <a:srgbClr val="572528"/>
                </a:solidFill>
                <a:latin typeface="Century Gothic"/>
                <a:ea typeface="Century Gothic"/>
                <a:cs typeface="Century Gothic"/>
                <a:sym typeface="Century Gothic"/>
              </a:rPr>
              <a:t> CAT zawiera ogólne plany projektów bez określonego ukierunkowania.</a:t>
            </a:r>
            <a:br>
              <a:rPr lang="en-US" sz="3700">
                <a:solidFill>
                  <a:srgbClr val="572528"/>
                </a:solidFill>
                <a:latin typeface="Century Gothic"/>
                <a:ea typeface="Century Gothic"/>
                <a:cs typeface="Century Gothic"/>
                <a:sym typeface="Century Gothic"/>
              </a:rPr>
            </a:br>
            <a:r>
              <a:rPr lang="en-US" sz="3700">
                <a:solidFill>
                  <a:srgbClr val="572528"/>
                </a:solidFill>
                <a:latin typeface="Century Gothic"/>
                <a:ea typeface="Century Gothic"/>
                <a:cs typeface="Century Gothic"/>
                <a:sym typeface="Century Gothic"/>
              </a:rPr>
              <a:t> Ankieta CAR kieruje decyzją konferencji dotyczącą tego ukierunkowania.</a:t>
            </a:r>
            <a:endParaRPr sz="3700">
              <a:solidFill>
                <a:srgbClr val="572528"/>
              </a:solidFill>
              <a:latin typeface="Century Gothic"/>
              <a:ea typeface="Century Gothic"/>
              <a:cs typeface="Century Gothic"/>
              <a:sym typeface="Century Gothic"/>
            </a:endParaRPr>
          </a:p>
          <a:p>
            <a:pPr indent="0" lvl="0" marL="0" marR="0" rtl="0" algn="l">
              <a:lnSpc>
                <a:spcPct val="90000"/>
              </a:lnSpc>
              <a:spcBef>
                <a:spcPts val="1200"/>
              </a:spcBef>
              <a:spcAft>
                <a:spcPts val="0"/>
              </a:spcAft>
              <a:buClr>
                <a:srgbClr val="572528"/>
              </a:buClr>
              <a:buSzPts val="4400"/>
              <a:buFont typeface="Arial"/>
              <a:buNone/>
            </a:pPr>
            <a:r>
              <a:t/>
            </a:r>
            <a:endParaRPr sz="4400" u="sng">
              <a:solidFill>
                <a:srgbClr val="572528"/>
              </a:solidFill>
              <a:latin typeface="Century Gothic"/>
              <a:ea typeface="Century Gothic"/>
              <a:cs typeface="Century Gothic"/>
              <a:sym typeface="Century Gothic"/>
            </a:endParaRPr>
          </a:p>
        </p:txBody>
      </p:sp>
      <p:sp>
        <p:nvSpPr>
          <p:cNvPr id="567" name="Google Shape;567;p57"/>
          <p:cNvSpPr txBox="1"/>
          <p:nvPr/>
        </p:nvSpPr>
        <p:spPr>
          <a:xfrm>
            <a:off x="137160" y="91441"/>
            <a:ext cx="12174955" cy="787078"/>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4500">
                <a:solidFill>
                  <a:srgbClr val="572528"/>
                </a:solidFill>
                <a:latin typeface="Century Gothic"/>
                <a:ea typeface="Century Gothic"/>
                <a:cs typeface="Century Gothic"/>
                <a:sym typeface="Century Gothic"/>
              </a:rPr>
              <a:t>Co dzieje się z wynikami ankiety CAR?</a:t>
            </a:r>
            <a:endParaRPr b="1" sz="4500">
              <a:solidFill>
                <a:srgbClr val="572528"/>
              </a:solidFill>
              <a:latin typeface="Century Gothic"/>
              <a:ea typeface="Century Gothic"/>
              <a:cs typeface="Century Gothic"/>
              <a:sym typeface="Century Gothic"/>
            </a:endParaRPr>
          </a:p>
          <a:p>
            <a:pPr indent="0" lvl="0" marL="0" marR="0" rtl="0" algn="l">
              <a:lnSpc>
                <a:spcPct val="90000"/>
              </a:lnSpc>
              <a:spcBef>
                <a:spcPts val="1200"/>
              </a:spcBef>
              <a:spcAft>
                <a:spcPts val="0"/>
              </a:spcAft>
              <a:buClr>
                <a:srgbClr val="572528"/>
              </a:buClr>
              <a:buSzPts val="4500"/>
              <a:buFont typeface="Century Gothic"/>
              <a:buNone/>
            </a:pPr>
            <a:r>
              <a:t/>
            </a:r>
            <a:endParaRPr b="1" sz="4500">
              <a:solidFill>
                <a:srgbClr val="572528"/>
              </a:solidFill>
              <a:latin typeface="Century Gothic"/>
              <a:ea typeface="Century Gothic"/>
              <a:cs typeface="Century Gothic"/>
              <a:sym typeface="Century Gothic"/>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58"/>
          <p:cNvSpPr txBox="1"/>
          <p:nvPr/>
        </p:nvSpPr>
        <p:spPr>
          <a:xfrm>
            <a:off x="17045" y="-15891"/>
            <a:ext cx="12174900" cy="1197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1200"/>
              </a:spcAft>
              <a:buClr>
                <a:schemeClr val="dk1"/>
              </a:buClr>
              <a:buSzPts val="1100"/>
              <a:buFont typeface="Arial"/>
              <a:buNone/>
            </a:pPr>
            <a:r>
              <a:rPr b="1" lang="en-US" sz="6000">
                <a:solidFill>
                  <a:srgbClr val="F16737"/>
                </a:solidFill>
                <a:latin typeface="Century Gothic"/>
                <a:ea typeface="Century Gothic"/>
                <a:cs typeface="Century Gothic"/>
                <a:sym typeface="Century Gothic"/>
              </a:rPr>
              <a:t>Prosimy, wypełnij ankietę</a:t>
            </a:r>
            <a:endParaRPr b="1" sz="6000">
              <a:solidFill>
                <a:srgbClr val="F16737"/>
              </a:solidFill>
              <a:latin typeface="Century Gothic"/>
              <a:ea typeface="Century Gothic"/>
              <a:cs typeface="Century Gothic"/>
              <a:sym typeface="Century Gothic"/>
            </a:endParaRPr>
          </a:p>
        </p:txBody>
      </p:sp>
      <p:sp>
        <p:nvSpPr>
          <p:cNvPr id="574" name="Google Shape;574;p58"/>
          <p:cNvSpPr txBox="1"/>
          <p:nvPr/>
        </p:nvSpPr>
        <p:spPr>
          <a:xfrm>
            <a:off x="444500" y="981242"/>
            <a:ext cx="11400000" cy="3060600"/>
          </a:xfrm>
          <a:prstGeom prst="rect">
            <a:avLst/>
          </a:prstGeom>
          <a:noFill/>
          <a:ln>
            <a:noFill/>
          </a:ln>
        </p:spPr>
        <p:txBody>
          <a:bodyPr anchorCtr="0" anchor="t" bIns="45700" lIns="91425" spcFirstLastPara="1" rIns="91425" wrap="square" tIns="45700">
            <a:noAutofit/>
          </a:bodyPr>
          <a:lstStyle/>
          <a:p>
            <a:pPr indent="-431800" lvl="0" marL="457200" rtl="0" algn="l">
              <a:lnSpc>
                <a:spcPct val="115000"/>
              </a:lnSpc>
              <a:spcBef>
                <a:spcPts val="1200"/>
              </a:spcBef>
              <a:spcAft>
                <a:spcPts val="0"/>
              </a:spcAft>
              <a:buClr>
                <a:srgbClr val="A099A1"/>
              </a:buClr>
              <a:buSzPts val="3200"/>
              <a:buChar char="•"/>
            </a:pPr>
            <a:r>
              <a:rPr b="1" lang="en-US" sz="3200">
                <a:solidFill>
                  <a:srgbClr val="A099A1"/>
                </a:solidFill>
                <a:latin typeface="Century Gothic"/>
                <a:ea typeface="Century Gothic"/>
                <a:cs typeface="Century Gothic"/>
                <a:sym typeface="Century Gothic"/>
              </a:rPr>
              <a:t>Wybierz maksymalnie dwa (2) elementy w każdej kategorii.</a:t>
            </a:r>
            <a:endParaRPr b="1" sz="3200">
              <a:solidFill>
                <a:srgbClr val="A099A1"/>
              </a:solidFill>
              <a:latin typeface="Century Gothic"/>
              <a:ea typeface="Century Gothic"/>
              <a:cs typeface="Century Gothic"/>
              <a:sym typeface="Century Gothic"/>
            </a:endParaRPr>
          </a:p>
          <a:p>
            <a:pPr indent="-431800" lvl="0" marL="457200" rtl="0" algn="l">
              <a:lnSpc>
                <a:spcPct val="115000"/>
              </a:lnSpc>
              <a:spcBef>
                <a:spcPts val="0"/>
              </a:spcBef>
              <a:spcAft>
                <a:spcPts val="0"/>
              </a:spcAft>
              <a:buClr>
                <a:srgbClr val="A099A1"/>
              </a:buClr>
              <a:buSzPts val="3200"/>
              <a:buChar char="•"/>
            </a:pPr>
            <a:r>
              <a:rPr b="1" lang="en-US" sz="3200">
                <a:solidFill>
                  <a:srgbClr val="A099A1"/>
                </a:solidFill>
                <a:latin typeface="Century Gothic"/>
                <a:ea typeface="Century Gothic"/>
                <a:cs typeface="Century Gothic"/>
                <a:sym typeface="Century Gothic"/>
              </a:rPr>
              <a:t>Pamiętaj, że pozycje w formularzu online są losowo mieszane.</a:t>
            </a:r>
            <a:endParaRPr b="1" sz="3200">
              <a:solidFill>
                <a:srgbClr val="A099A1"/>
              </a:solidFill>
              <a:latin typeface="Century Gothic"/>
              <a:ea typeface="Century Gothic"/>
              <a:cs typeface="Century Gothic"/>
              <a:sym typeface="Century Gothic"/>
            </a:endParaRPr>
          </a:p>
          <a:p>
            <a:pPr indent="-431800" lvl="0" marL="457200" rtl="0" algn="l">
              <a:lnSpc>
                <a:spcPct val="115000"/>
              </a:lnSpc>
              <a:spcBef>
                <a:spcPts val="0"/>
              </a:spcBef>
              <a:spcAft>
                <a:spcPts val="0"/>
              </a:spcAft>
              <a:buClr>
                <a:srgbClr val="A099A1"/>
              </a:buClr>
              <a:buSzPts val="3200"/>
              <a:buChar char="•"/>
            </a:pPr>
            <a:r>
              <a:rPr b="1" lang="en-US" sz="3200">
                <a:solidFill>
                  <a:srgbClr val="A099A1"/>
                </a:solidFill>
                <a:latin typeface="Century Gothic"/>
                <a:ea typeface="Century Gothic"/>
                <a:cs typeface="Century Gothic"/>
                <a:sym typeface="Century Gothic"/>
              </a:rPr>
              <a:t>Z tego powodu lista jest ponumerowana.</a:t>
            </a:r>
            <a:endParaRPr b="1" sz="3200">
              <a:solidFill>
                <a:srgbClr val="A099A1"/>
              </a:solidFill>
              <a:latin typeface="Century Gothic"/>
              <a:ea typeface="Century Gothic"/>
              <a:cs typeface="Century Gothic"/>
              <a:sym typeface="Century Gothic"/>
            </a:endParaRPr>
          </a:p>
          <a:p>
            <a:pPr indent="0" lvl="0" marL="457200" marR="0" rtl="0" algn="l">
              <a:lnSpc>
                <a:spcPct val="90000"/>
              </a:lnSpc>
              <a:spcBef>
                <a:spcPts val="1200"/>
              </a:spcBef>
              <a:spcAft>
                <a:spcPts val="0"/>
              </a:spcAft>
              <a:buNone/>
            </a:pPr>
            <a:r>
              <a:t/>
            </a:r>
            <a:endParaRPr b="1" sz="3200">
              <a:solidFill>
                <a:srgbClr val="A099A1"/>
              </a:solidFill>
              <a:latin typeface="Century Gothic"/>
              <a:ea typeface="Century Gothic"/>
              <a:cs typeface="Century Gothic"/>
              <a:sym typeface="Century Gothic"/>
            </a:endParaRPr>
          </a:p>
          <a:p>
            <a:pPr indent="-254000" lvl="0" marL="457200" marR="0" rtl="0" algn="l">
              <a:lnSpc>
                <a:spcPct val="90000"/>
              </a:lnSpc>
              <a:spcBef>
                <a:spcPts val="1000"/>
              </a:spcBef>
              <a:spcAft>
                <a:spcPts val="0"/>
              </a:spcAft>
              <a:buClr>
                <a:schemeClr val="dk1"/>
              </a:buClr>
              <a:buSzPts val="3200"/>
              <a:buFont typeface="Arial"/>
              <a:buNone/>
            </a:pPr>
            <a:r>
              <a:t/>
            </a:r>
            <a:endParaRPr b="1" i="0" sz="3200">
              <a:solidFill>
                <a:srgbClr val="A099A1"/>
              </a:solidFill>
              <a:latin typeface="Century Gothic"/>
              <a:ea typeface="Century Gothic"/>
              <a:cs typeface="Century Gothic"/>
              <a:sym typeface="Century Gothic"/>
            </a:endParaRPr>
          </a:p>
        </p:txBody>
      </p:sp>
      <p:sp>
        <p:nvSpPr>
          <p:cNvPr id="575" name="Google Shape;575;p58"/>
          <p:cNvSpPr txBox="1"/>
          <p:nvPr/>
        </p:nvSpPr>
        <p:spPr>
          <a:xfrm>
            <a:off x="444500" y="3917100"/>
            <a:ext cx="11747400" cy="306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b="1" lang="en-US" sz="3500">
                <a:solidFill>
                  <a:srgbClr val="572528"/>
                </a:solidFill>
                <a:latin typeface="Century Gothic"/>
                <a:ea typeface="Century Gothic"/>
                <a:cs typeface="Century Gothic"/>
                <a:sym typeface="Century Gothic"/>
              </a:rPr>
              <a:t>Prosimy również wziąć pod uwagę to, co przyniesie korzyść całemu światu NA.</a:t>
            </a:r>
            <a:endParaRPr b="1" sz="3500">
              <a:solidFill>
                <a:srgbClr val="572528"/>
              </a:solidFill>
              <a:latin typeface="Century Gothic"/>
              <a:ea typeface="Century Gothic"/>
              <a:cs typeface="Century Gothic"/>
              <a:sym typeface="Century Gothic"/>
            </a:endParaRPr>
          </a:p>
          <a:p>
            <a:pPr indent="0" lvl="0" marL="0" rtl="0" algn="l">
              <a:lnSpc>
                <a:spcPct val="115000"/>
              </a:lnSpc>
              <a:spcBef>
                <a:spcPts val="1200"/>
              </a:spcBef>
              <a:spcAft>
                <a:spcPts val="0"/>
              </a:spcAft>
              <a:buClr>
                <a:schemeClr val="dk1"/>
              </a:buClr>
              <a:buSzPts val="1100"/>
              <a:buFont typeface="Arial"/>
              <a:buNone/>
            </a:pPr>
            <a:r>
              <a:rPr b="1" i="1" lang="en-US" sz="3000">
                <a:solidFill>
                  <a:srgbClr val="572528"/>
                </a:solidFill>
                <a:latin typeface="Century Gothic"/>
                <a:ea typeface="Century Gothic"/>
                <a:cs typeface="Century Gothic"/>
                <a:sym typeface="Century Gothic"/>
              </a:rPr>
              <a:t>Czasami oznacza to myślenie o społecznościach niedostatecznie obsługiwanych lub niedostatecznie reprezentowanych.</a:t>
            </a:r>
            <a:endParaRPr b="1" i="1" sz="3000">
              <a:solidFill>
                <a:srgbClr val="572528"/>
              </a:solidFill>
              <a:latin typeface="Century Gothic"/>
              <a:ea typeface="Century Gothic"/>
              <a:cs typeface="Century Gothic"/>
              <a:sym typeface="Century Gothic"/>
            </a:endParaRPr>
          </a:p>
          <a:p>
            <a:pPr indent="0" lvl="0" marL="0" marR="0" rtl="0" algn="ctr">
              <a:lnSpc>
                <a:spcPct val="90000"/>
              </a:lnSpc>
              <a:spcBef>
                <a:spcPts val="1200"/>
              </a:spcBef>
              <a:spcAft>
                <a:spcPts val="0"/>
              </a:spcAft>
              <a:buClr>
                <a:srgbClr val="572528"/>
              </a:buClr>
              <a:buSzPts val="3500"/>
              <a:buFont typeface="Century Gothic"/>
              <a:buNone/>
            </a:pPr>
            <a:r>
              <a:t/>
            </a:r>
            <a:endParaRPr b="1" i="1" sz="3500">
              <a:solidFill>
                <a:srgbClr val="572528"/>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p:nvPr/>
        </p:nvSpPr>
        <p:spPr>
          <a:xfrm>
            <a:off x="289933" y="1679139"/>
            <a:ext cx="11678290" cy="1648861"/>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t/>
            </a:r>
            <a:endParaRPr b="1" sz="4000">
              <a:solidFill>
                <a:srgbClr val="DB212E"/>
              </a:solidFill>
              <a:latin typeface="Century Gothic"/>
              <a:ea typeface="Century Gothic"/>
              <a:cs typeface="Century Gothic"/>
              <a:sym typeface="Century Gothic"/>
            </a:endParaRPr>
          </a:p>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1: </a:t>
            </a:r>
            <a:r>
              <a:rPr b="1" lang="en-US" sz="4000">
                <a:solidFill>
                  <a:srgbClr val="572528"/>
                </a:solidFill>
                <a:latin typeface="Century Gothic"/>
                <a:ea typeface="Century Gothic"/>
                <a:cs typeface="Century Gothic"/>
                <a:sym typeface="Century Gothic"/>
              </a:rPr>
              <a:t>Zatwierdzenie zrewidowanego IP #21 „Staying Clean in Isolation”</a:t>
            </a:r>
            <a:endParaRPr b="1" sz="4000">
              <a:solidFill>
                <a:srgbClr val="572528"/>
              </a:solidFill>
              <a:latin typeface="Century Gothic"/>
              <a:ea typeface="Century Gothic"/>
              <a:cs typeface="Century Gothic"/>
              <a:sym typeface="Century Gothic"/>
            </a:endParaRPr>
          </a:p>
          <a:p>
            <a:pPr indent="0" lvl="0" marL="0" marR="0" rtl="0" algn="l">
              <a:lnSpc>
                <a:spcPct val="108000"/>
              </a:lnSpc>
              <a:spcBef>
                <a:spcPts val="0"/>
              </a:spcBef>
              <a:spcAft>
                <a:spcPts val="0"/>
              </a:spcAft>
              <a:buNone/>
            </a:pPr>
            <a:r>
              <a:rPr b="1" lang="en-US" sz="4000">
                <a:solidFill>
                  <a:srgbClr val="572528"/>
                </a:solidFill>
                <a:latin typeface="Century Gothic"/>
                <a:ea typeface="Century Gothic"/>
                <a:cs typeface="Century Gothic"/>
                <a:sym typeface="Century Gothic"/>
              </a:rPr>
              <a:t>(Zastąpi obecną broszurę „</a:t>
            </a:r>
            <a:r>
              <a:rPr b="1" i="1" lang="en-US" sz="4000">
                <a:solidFill>
                  <a:srgbClr val="572528"/>
                </a:solidFill>
                <a:latin typeface="Century Gothic"/>
                <a:ea typeface="Century Gothic"/>
                <a:cs typeface="Century Gothic"/>
                <a:sym typeface="Century Gothic"/>
              </a:rPr>
              <a:t>Samotnik—Pozostawanie czystym w odosobnieniu</a:t>
            </a:r>
            <a:r>
              <a:rPr b="1" lang="en-US" sz="4000">
                <a:solidFill>
                  <a:srgbClr val="572528"/>
                </a:solidFill>
                <a:latin typeface="Century Gothic"/>
                <a:ea typeface="Century Gothic"/>
                <a:cs typeface="Century Gothic"/>
                <a:sym typeface="Century Gothic"/>
              </a:rPr>
              <a:t>”)</a:t>
            </a:r>
            <a:endParaRPr b="1" sz="4000">
              <a:solidFill>
                <a:srgbClr val="572528"/>
              </a:solidFill>
              <a:latin typeface="Century Gothic"/>
              <a:ea typeface="Century Gothic"/>
              <a:cs typeface="Century Gothic"/>
              <a:sym typeface="Century Gothic"/>
            </a:endParaRPr>
          </a:p>
        </p:txBody>
      </p:sp>
      <p:sp>
        <p:nvSpPr>
          <p:cNvPr id="125" name="Google Shape;125;p6"/>
          <p:cNvSpPr txBox="1"/>
          <p:nvPr/>
        </p:nvSpPr>
        <p:spPr>
          <a:xfrm>
            <a:off x="789279" y="3609549"/>
            <a:ext cx="10814400" cy="2862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Wnioskodawca: </a:t>
            </a:r>
            <a:r>
              <a:rPr b="1" lang="en-US" sz="3600">
                <a:solidFill>
                  <a:srgbClr val="572528"/>
                </a:solidFill>
                <a:latin typeface="Century Gothic"/>
                <a:ea typeface="Century Gothic"/>
                <a:cs typeface="Century Gothic"/>
                <a:sym typeface="Century Gothic"/>
              </a:rPr>
              <a:t>World Board</a:t>
            </a:r>
            <a:endParaRPr b="1" sz="3600">
              <a:solidFill>
                <a:srgbClr val="572528"/>
              </a:solidFill>
              <a:latin typeface="Century Gothic"/>
              <a:ea typeface="Century Gothic"/>
              <a:cs typeface="Century Gothic"/>
              <a:sym typeface="Century Gothic"/>
            </a:endParaRPr>
          </a:p>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Intencja: </a:t>
            </a:r>
            <a:r>
              <a:rPr b="1" lang="en-US" sz="3600">
                <a:solidFill>
                  <a:srgbClr val="572528"/>
                </a:solidFill>
                <a:latin typeface="Century Gothic"/>
                <a:ea typeface="Century Gothic"/>
                <a:cs typeface="Century Gothic"/>
                <a:sym typeface="Century Gothic"/>
              </a:rPr>
              <a:t>Aktualizacja broszury z 1986 r. zgodnie z doświadczeniem Wspólnoty.</a:t>
            </a:r>
            <a:endParaRPr b="1" sz="3600">
              <a:solidFill>
                <a:srgbClr val="572528"/>
              </a:solidFill>
              <a:latin typeface="Century Gothic"/>
              <a:ea typeface="Century Gothic"/>
              <a:cs typeface="Century Gothic"/>
              <a:sym typeface="Century Gothic"/>
            </a:endParaRPr>
          </a:p>
          <a:p>
            <a:pPr indent="0" lvl="0" marL="0" marR="0" rtl="0" algn="l">
              <a:spcBef>
                <a:spcPts val="0"/>
              </a:spcBef>
              <a:spcAft>
                <a:spcPts val="0"/>
              </a:spcAft>
              <a:buNone/>
            </a:pPr>
            <a:r>
              <a:rPr b="1" lang="en-US" sz="3600">
                <a:solidFill>
                  <a:srgbClr val="DB212E"/>
                </a:solidFill>
                <a:latin typeface="Century Gothic"/>
                <a:ea typeface="Century Gothic"/>
                <a:cs typeface="Century Gothic"/>
                <a:sym typeface="Century Gothic"/>
              </a:rPr>
              <a:t>Wpływ na politykę: </a:t>
            </a:r>
            <a:r>
              <a:rPr b="1" lang="en-US" sz="3600">
                <a:solidFill>
                  <a:srgbClr val="572528"/>
                </a:solidFill>
                <a:latin typeface="Century Gothic"/>
                <a:ea typeface="Century Gothic"/>
                <a:cs typeface="Century Gothic"/>
                <a:sym typeface="Century Gothic"/>
              </a:rPr>
              <a:t>Brak.</a:t>
            </a:r>
            <a:endParaRPr b="1" sz="3600">
              <a:solidFill>
                <a:srgbClr val="572528"/>
              </a:solidFill>
              <a:latin typeface="Century Gothic"/>
              <a:ea typeface="Century Gothic"/>
              <a:cs typeface="Century Gothic"/>
              <a:sym typeface="Century Gothic"/>
            </a:endParaRPr>
          </a:p>
          <a:p>
            <a:pPr indent="0" lvl="0" marL="0" marR="0" rtl="0" algn="l">
              <a:spcBef>
                <a:spcPts val="0"/>
              </a:spcBef>
              <a:spcAft>
                <a:spcPts val="0"/>
              </a:spcAft>
              <a:buNone/>
            </a:pPr>
            <a:r>
              <a:t/>
            </a:r>
            <a:endParaRPr b="1" sz="3600">
              <a:solidFill>
                <a:srgbClr val="DB212E"/>
              </a:solidFill>
              <a:latin typeface="Century Gothic"/>
              <a:ea typeface="Century Gothic"/>
              <a:cs typeface="Century Gothic"/>
              <a:sym typeface="Century Gothic"/>
            </a:endParaRPr>
          </a:p>
        </p:txBody>
      </p:sp>
      <p:cxnSp>
        <p:nvCxnSpPr>
          <p:cNvPr id="126" name="Google Shape;126;p6"/>
          <p:cNvCxnSpPr/>
          <p:nvPr/>
        </p:nvCxnSpPr>
        <p:spPr>
          <a:xfrm>
            <a:off x="0" y="3420597"/>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127" name="Google Shape;127;p6"/>
          <p:cNvSpPr/>
          <p:nvPr/>
        </p:nvSpPr>
        <p:spPr>
          <a:xfrm>
            <a:off x="9942650" y="5057606"/>
            <a:ext cx="2025572" cy="1551008"/>
          </a:xfrm>
          <a:prstGeom prst="roundRect">
            <a:avLst>
              <a:gd fmla="val 16667" name="adj"/>
            </a:avLst>
          </a:prstGeom>
          <a:solidFill>
            <a:srgbClr val="9DBC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128" name="Google Shape;128;p6"/>
          <p:cNvSpPr txBox="1"/>
          <p:nvPr/>
        </p:nvSpPr>
        <p:spPr>
          <a:xfrm>
            <a:off x="9942651" y="5232945"/>
            <a:ext cx="2025600" cy="1046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rgbClr val="115A5A"/>
                </a:solidFill>
                <a:latin typeface="Arial"/>
                <a:ea typeface="Arial"/>
                <a:cs typeface="Arial"/>
                <a:sym typeface="Arial"/>
              </a:rPr>
              <a:t>Pause for discussion</a:t>
            </a:r>
            <a:endParaRPr sz="11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59"/>
          <p:cNvSpPr txBox="1"/>
          <p:nvPr>
            <p:ph type="ctrTitle"/>
          </p:nvPr>
        </p:nvSpPr>
        <p:spPr>
          <a:xfrm>
            <a:off x="347245" y="300941"/>
            <a:ext cx="11821610" cy="106770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Clr>
                <a:schemeClr val="dk1"/>
              </a:buClr>
              <a:buSzPts val="1100"/>
              <a:buFont typeface="Arial"/>
              <a:buNone/>
            </a:pPr>
            <a:r>
              <a:rPr lang="en-US" sz="5000"/>
              <a:t>Przypominamy, że odpowiedzi od członków, regionów i zon będą zbierane do 1 kwietnia 2026 r.</a:t>
            </a:r>
            <a:endParaRPr sz="5000"/>
          </a:p>
          <a:p>
            <a:pPr indent="0" lvl="0" marL="0" rtl="0" algn="l">
              <a:lnSpc>
                <a:spcPct val="115000"/>
              </a:lnSpc>
              <a:spcBef>
                <a:spcPts val="1200"/>
              </a:spcBef>
              <a:spcAft>
                <a:spcPts val="0"/>
              </a:spcAft>
              <a:buClr>
                <a:schemeClr val="dk1"/>
              </a:buClr>
              <a:buSzPts val="1100"/>
              <a:buFont typeface="Arial"/>
              <a:buNone/>
            </a:pPr>
            <a:r>
              <a:rPr lang="en-US" sz="5000"/>
              <a:t>Ankietę można wypełnić na stronie na.org/survey lub w aplikacji NA Meeting Search.</a:t>
            </a:r>
            <a:endParaRPr sz="5000"/>
          </a:p>
          <a:p>
            <a:pPr indent="0" lvl="0" marL="0" rtl="0" algn="l">
              <a:lnSpc>
                <a:spcPct val="90000"/>
              </a:lnSpc>
              <a:spcBef>
                <a:spcPts val="1200"/>
              </a:spcBef>
              <a:spcAft>
                <a:spcPts val="0"/>
              </a:spcAft>
              <a:buClr>
                <a:srgbClr val="F16737"/>
              </a:buClr>
              <a:buSzPts val="5000"/>
              <a:buFont typeface="Century Gothic"/>
              <a:buNone/>
            </a:pPr>
            <a:r>
              <a:t/>
            </a:r>
            <a:endParaRPr sz="5000"/>
          </a:p>
        </p:txBody>
      </p:sp>
      <p:pic>
        <p:nvPicPr>
          <p:cNvPr descr="A red telephone with a rotary dial&#10;&#10;Description automatically generated" id="582" name="Google Shape;582;p59"/>
          <p:cNvPicPr preferRelativeResize="0"/>
          <p:nvPr/>
        </p:nvPicPr>
        <p:blipFill rotWithShape="1">
          <a:blip r:embed="rId3">
            <a:alphaModFix/>
          </a:blip>
          <a:srcRect b="0" l="0" r="0" t="0"/>
          <a:stretch/>
        </p:blipFill>
        <p:spPr>
          <a:xfrm>
            <a:off x="8947230" y="4750221"/>
            <a:ext cx="2905246" cy="1756278"/>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60"/>
          <p:cNvSpPr/>
          <p:nvPr/>
        </p:nvSpPr>
        <p:spPr>
          <a:xfrm>
            <a:off x="654899" y="470605"/>
            <a:ext cx="7088926" cy="2500901"/>
          </a:xfrm>
          <a:prstGeom prst="roundRect">
            <a:avLst>
              <a:gd fmla="val 16667" name="adj"/>
            </a:avLst>
          </a:prstGeom>
          <a:solidFill>
            <a:srgbClr val="F16737"/>
          </a:solidFill>
          <a:ln cap="flat" cmpd="sng" w="25400">
            <a:solidFill>
              <a:srgbClr val="5725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589" name="Google Shape;589;p60"/>
          <p:cNvSpPr/>
          <p:nvPr/>
        </p:nvSpPr>
        <p:spPr>
          <a:xfrm>
            <a:off x="654899" y="470606"/>
            <a:ext cx="7088926" cy="353943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i="1" lang="en-US" sz="4000">
                <a:solidFill>
                  <a:schemeClr val="lt1"/>
                </a:solidFill>
                <a:latin typeface="Century Gothic"/>
                <a:ea typeface="Century Gothic"/>
                <a:cs typeface="Century Gothic"/>
                <a:sym typeface="Century Gothic"/>
              </a:rPr>
              <a:t>Ankieta CAR dostępna online</a:t>
            </a:r>
            <a:br>
              <a:rPr b="1" i="1" lang="en-US" sz="4000">
                <a:solidFill>
                  <a:schemeClr val="lt1"/>
                </a:solidFill>
                <a:latin typeface="Century Gothic"/>
                <a:ea typeface="Century Gothic"/>
                <a:cs typeface="Century Gothic"/>
                <a:sym typeface="Century Gothic"/>
              </a:rPr>
            </a:br>
            <a:r>
              <a:rPr b="1" i="1" lang="en-US" sz="4000">
                <a:solidFill>
                  <a:schemeClr val="lt1"/>
                </a:solidFill>
                <a:latin typeface="Century Gothic"/>
                <a:ea typeface="Century Gothic"/>
                <a:cs typeface="Century Gothic"/>
                <a:sym typeface="Century Gothic"/>
              </a:rPr>
              <a:t> CAR dostępny do pobrania</a:t>
            </a:r>
            <a:endParaRPr b="1" i="1" sz="4000">
              <a:solidFill>
                <a:schemeClr val="lt1"/>
              </a:solidFill>
              <a:latin typeface="Century Gothic"/>
              <a:ea typeface="Century Gothic"/>
              <a:cs typeface="Century Gothic"/>
              <a:sym typeface="Century Gothic"/>
            </a:endParaRPr>
          </a:p>
          <a:p>
            <a:pPr indent="0" lvl="1" marL="0" marR="0" rtl="0" algn="l">
              <a:spcBef>
                <a:spcPts val="1200"/>
              </a:spcBef>
              <a:spcAft>
                <a:spcPts val="0"/>
              </a:spcAft>
              <a:buNone/>
            </a:pPr>
            <a:r>
              <a:t/>
            </a:r>
            <a:endParaRPr b="1" i="1" sz="4000">
              <a:solidFill>
                <a:schemeClr val="lt1"/>
              </a:solidFill>
              <a:latin typeface="Century Gothic"/>
              <a:ea typeface="Century Gothic"/>
              <a:cs typeface="Century Gothic"/>
              <a:sym typeface="Century Gothic"/>
            </a:endParaRPr>
          </a:p>
        </p:txBody>
      </p:sp>
      <p:sp>
        <p:nvSpPr>
          <p:cNvPr id="590" name="Google Shape;590;p60"/>
          <p:cNvSpPr/>
          <p:nvPr/>
        </p:nvSpPr>
        <p:spPr>
          <a:xfrm>
            <a:off x="2562447" y="3508744"/>
            <a:ext cx="8281767" cy="1991945"/>
          </a:xfrm>
          <a:prstGeom prst="roundRect">
            <a:avLst>
              <a:gd fmla="val 16667" name="adj"/>
            </a:avLst>
          </a:prstGeom>
          <a:solidFill>
            <a:srgbClr val="F16737"/>
          </a:solidFill>
          <a:ln cap="flat" cmpd="sng" w="25400">
            <a:solidFill>
              <a:srgbClr val="5725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591" name="Google Shape;591;p60"/>
          <p:cNvSpPr/>
          <p:nvPr/>
        </p:nvSpPr>
        <p:spPr>
          <a:xfrm>
            <a:off x="2800352" y="3675877"/>
            <a:ext cx="8491536" cy="170816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b="1" lang="en-US" sz="5000">
                <a:solidFill>
                  <a:schemeClr val="lt1"/>
                </a:solidFill>
                <a:latin typeface="Century Gothic"/>
                <a:ea typeface="Century Gothic"/>
                <a:cs typeface="Century Gothic"/>
                <a:sym typeface="Century Gothic"/>
              </a:rPr>
              <a:t>worldboard@na.org</a:t>
            </a:r>
            <a:br>
              <a:rPr b="1" lang="en-US" sz="5000">
                <a:solidFill>
                  <a:schemeClr val="lt1"/>
                </a:solidFill>
                <a:latin typeface="Century Gothic"/>
                <a:ea typeface="Century Gothic"/>
                <a:cs typeface="Century Gothic"/>
                <a:sym typeface="Century Gothic"/>
              </a:rPr>
            </a:br>
            <a:r>
              <a:rPr b="1" lang="en-US" sz="5000">
                <a:solidFill>
                  <a:schemeClr val="lt1"/>
                </a:solidFill>
                <a:latin typeface="Century Gothic"/>
                <a:ea typeface="Century Gothic"/>
                <a:cs typeface="Century Gothic"/>
                <a:sym typeface="Century Gothic"/>
              </a:rPr>
              <a:t> na.org/conference</a:t>
            </a:r>
            <a:endParaRPr b="1" sz="5000">
              <a:solidFill>
                <a:schemeClr val="lt1"/>
              </a:solidFill>
              <a:latin typeface="Century Gothic"/>
              <a:ea typeface="Century Gothic"/>
              <a:cs typeface="Century Gothic"/>
              <a:sym typeface="Century Gothic"/>
            </a:endParaRPr>
          </a:p>
          <a:p>
            <a:pPr indent="0" lvl="3" marL="0" marR="0" rtl="0" algn="l">
              <a:spcBef>
                <a:spcPts val="1200"/>
              </a:spcBef>
              <a:spcAft>
                <a:spcPts val="0"/>
              </a:spcAft>
              <a:buNone/>
            </a:pPr>
            <a:r>
              <a:t/>
            </a:r>
            <a:endParaRPr b="1" sz="5000">
              <a:solidFill>
                <a:schemeClr val="lt1"/>
              </a:solidFill>
              <a:latin typeface="Century Gothic"/>
              <a:ea typeface="Century Gothic"/>
              <a:cs typeface="Century Gothic"/>
              <a:sym typeface="Century Gothic"/>
            </a:endParaRPr>
          </a:p>
        </p:txBody>
      </p:sp>
      <p:pic>
        <p:nvPicPr>
          <p:cNvPr id="592" name="Google Shape;592;p60"/>
          <p:cNvPicPr preferRelativeResize="0"/>
          <p:nvPr/>
        </p:nvPicPr>
        <p:blipFill rotWithShape="1">
          <a:blip r:embed="rId3">
            <a:alphaModFix/>
          </a:blip>
          <a:srcRect b="0" l="0" r="0" t="0"/>
          <a:stretch/>
        </p:blipFill>
        <p:spPr>
          <a:xfrm>
            <a:off x="10517508" y="4687859"/>
            <a:ext cx="1674492" cy="217014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g3b04782c8a6_0_0"/>
          <p:cNvSpPr/>
          <p:nvPr/>
        </p:nvSpPr>
        <p:spPr>
          <a:xfrm>
            <a:off x="654900" y="470601"/>
            <a:ext cx="7089000" cy="1992000"/>
          </a:xfrm>
          <a:prstGeom prst="roundRect">
            <a:avLst>
              <a:gd fmla="val 16667" name="adj"/>
            </a:avLst>
          </a:prstGeom>
          <a:solidFill>
            <a:srgbClr val="F16737"/>
          </a:solidFill>
          <a:ln cap="flat" cmpd="sng" w="25400">
            <a:solidFill>
              <a:srgbClr val="5725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599" name="Google Shape;599;g3b04782c8a6_0_0"/>
          <p:cNvSpPr/>
          <p:nvPr/>
        </p:nvSpPr>
        <p:spPr>
          <a:xfrm>
            <a:off x="654900" y="470601"/>
            <a:ext cx="7089000" cy="1309200"/>
          </a:xfrm>
          <a:prstGeom prst="rect">
            <a:avLst/>
          </a:prstGeom>
          <a:noFill/>
          <a:ln>
            <a:noFill/>
          </a:ln>
        </p:spPr>
        <p:txBody>
          <a:bodyPr anchorCtr="0" anchor="t" bIns="45700" lIns="91425" spcFirstLastPara="1" rIns="91425" wrap="square" tIns="45700">
            <a:noAutofit/>
          </a:bodyPr>
          <a:lstStyle/>
          <a:p>
            <a:pPr indent="0" lvl="1" marL="0" marR="0" rtl="0" algn="l">
              <a:spcBef>
                <a:spcPts val="600"/>
              </a:spcBef>
              <a:spcAft>
                <a:spcPts val="0"/>
              </a:spcAft>
              <a:buNone/>
            </a:pPr>
            <a:r>
              <a:rPr b="1" i="1" lang="en-US" sz="4000">
                <a:solidFill>
                  <a:schemeClr val="lt1"/>
                </a:solidFill>
                <a:latin typeface="Century Gothic"/>
                <a:ea typeface="Century Gothic"/>
                <a:cs typeface="Century Gothic"/>
                <a:sym typeface="Century Gothic"/>
              </a:rPr>
              <a:t>ZG 27.02-1.03.2026</a:t>
            </a:r>
            <a:endParaRPr b="1" i="1" sz="4000">
              <a:solidFill>
                <a:schemeClr val="lt1"/>
              </a:solidFill>
              <a:latin typeface="Century Gothic"/>
              <a:ea typeface="Century Gothic"/>
              <a:cs typeface="Century Gothic"/>
              <a:sym typeface="Century Gothic"/>
            </a:endParaRPr>
          </a:p>
          <a:p>
            <a:pPr indent="0" lvl="1" marL="0" marR="0" rtl="0" algn="l">
              <a:spcBef>
                <a:spcPts val="600"/>
              </a:spcBef>
              <a:spcAft>
                <a:spcPts val="0"/>
              </a:spcAft>
              <a:buNone/>
            </a:pPr>
            <a:r>
              <a:rPr b="1" i="1" lang="en-US" sz="4000">
                <a:solidFill>
                  <a:schemeClr val="lt1"/>
                </a:solidFill>
                <a:latin typeface="Century Gothic"/>
                <a:ea typeface="Century Gothic"/>
                <a:cs typeface="Century Gothic"/>
                <a:sym typeface="Century Gothic"/>
              </a:rPr>
              <a:t>1 kwietnia 2026- głosowanie okręgów</a:t>
            </a:r>
            <a:endParaRPr b="1" i="1" sz="4000">
              <a:solidFill>
                <a:schemeClr val="lt1"/>
              </a:solidFill>
              <a:latin typeface="Century Gothic"/>
              <a:ea typeface="Century Gothic"/>
              <a:cs typeface="Century Gothic"/>
              <a:sym typeface="Century Gothic"/>
            </a:endParaRPr>
          </a:p>
          <a:p>
            <a:pPr indent="0" lvl="1" marL="0" marR="0" rtl="0" algn="l">
              <a:spcBef>
                <a:spcPts val="600"/>
              </a:spcBef>
              <a:spcAft>
                <a:spcPts val="0"/>
              </a:spcAft>
              <a:buNone/>
            </a:pPr>
            <a:r>
              <a:t/>
            </a:r>
            <a:endParaRPr b="1" i="1" sz="4000">
              <a:solidFill>
                <a:schemeClr val="lt1"/>
              </a:solidFill>
              <a:latin typeface="Century Gothic"/>
              <a:ea typeface="Century Gothic"/>
              <a:cs typeface="Century Gothic"/>
              <a:sym typeface="Century Gothic"/>
            </a:endParaRPr>
          </a:p>
          <a:p>
            <a:pPr indent="0" lvl="1" marL="0" marR="0" rtl="0" algn="l">
              <a:spcBef>
                <a:spcPts val="600"/>
              </a:spcBef>
              <a:spcAft>
                <a:spcPts val="0"/>
              </a:spcAft>
              <a:buNone/>
            </a:pPr>
            <a:r>
              <a:t/>
            </a:r>
            <a:endParaRPr b="1" i="1" sz="4000">
              <a:solidFill>
                <a:schemeClr val="lt1"/>
              </a:solidFill>
              <a:latin typeface="Century Gothic"/>
              <a:ea typeface="Century Gothic"/>
              <a:cs typeface="Century Gothic"/>
              <a:sym typeface="Century Gothic"/>
            </a:endParaRPr>
          </a:p>
        </p:txBody>
      </p:sp>
      <p:sp>
        <p:nvSpPr>
          <p:cNvPr id="600" name="Google Shape;600;g3b04782c8a6_0_0"/>
          <p:cNvSpPr/>
          <p:nvPr/>
        </p:nvSpPr>
        <p:spPr>
          <a:xfrm>
            <a:off x="2454775" y="3508750"/>
            <a:ext cx="8791200" cy="1992000"/>
          </a:xfrm>
          <a:prstGeom prst="roundRect">
            <a:avLst>
              <a:gd fmla="val 16667" name="adj"/>
            </a:avLst>
          </a:prstGeom>
          <a:solidFill>
            <a:srgbClr val="F16737"/>
          </a:solidFill>
          <a:ln cap="flat" cmpd="sng" w="25400">
            <a:solidFill>
              <a:srgbClr val="57252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601" name="Google Shape;601;g3b04782c8a6_0_0"/>
          <p:cNvSpPr/>
          <p:nvPr/>
        </p:nvSpPr>
        <p:spPr>
          <a:xfrm>
            <a:off x="2800350" y="3675875"/>
            <a:ext cx="8445600" cy="1708200"/>
          </a:xfrm>
          <a:prstGeom prst="rect">
            <a:avLst/>
          </a:prstGeom>
          <a:noFill/>
          <a:ln>
            <a:noFill/>
          </a:ln>
        </p:spPr>
        <p:txBody>
          <a:bodyPr anchorCtr="0" anchor="t" bIns="45700" lIns="91425" spcFirstLastPara="1" rIns="91425" wrap="square" tIns="45700">
            <a:noAutofit/>
          </a:bodyPr>
          <a:lstStyle/>
          <a:p>
            <a:pPr indent="0" lvl="3" marL="0" marR="0" rtl="0" algn="l">
              <a:spcBef>
                <a:spcPts val="600"/>
              </a:spcBef>
              <a:spcAft>
                <a:spcPts val="0"/>
              </a:spcAft>
              <a:buNone/>
            </a:pPr>
            <a:r>
              <a:rPr b="1" lang="en-US" sz="4300">
                <a:solidFill>
                  <a:schemeClr val="lt1"/>
                </a:solidFill>
                <a:latin typeface="Century Gothic"/>
                <a:ea typeface="Century Gothic"/>
                <a:cs typeface="Century Gothic"/>
                <a:sym typeface="Century Gothic"/>
              </a:rPr>
              <a:t>18 kwietnia- initial straw poll</a:t>
            </a:r>
            <a:endParaRPr b="1" sz="4300">
              <a:solidFill>
                <a:schemeClr val="lt1"/>
              </a:solidFill>
              <a:latin typeface="Century Gothic"/>
              <a:ea typeface="Century Gothic"/>
              <a:cs typeface="Century Gothic"/>
              <a:sym typeface="Century Gothic"/>
            </a:endParaRPr>
          </a:p>
          <a:p>
            <a:pPr indent="0" lvl="3" marL="0" marR="0" rtl="0" algn="l">
              <a:spcBef>
                <a:spcPts val="600"/>
              </a:spcBef>
              <a:spcAft>
                <a:spcPts val="0"/>
              </a:spcAft>
              <a:buNone/>
            </a:pPr>
            <a:r>
              <a:rPr b="1" lang="en-US" sz="4300">
                <a:solidFill>
                  <a:schemeClr val="lt1"/>
                </a:solidFill>
                <a:latin typeface="Century Gothic"/>
                <a:ea typeface="Century Gothic"/>
                <a:cs typeface="Century Gothic"/>
                <a:sym typeface="Century Gothic"/>
              </a:rPr>
              <a:t>3-9 maj Konferencja Światowa</a:t>
            </a:r>
            <a:endParaRPr b="1" sz="4300">
              <a:solidFill>
                <a:schemeClr val="lt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3b038ff9a63_0_0"/>
          <p:cNvSpPr txBox="1"/>
          <p:nvPr/>
        </p:nvSpPr>
        <p:spPr>
          <a:xfrm>
            <a:off x="0" y="0"/>
            <a:ext cx="12192000" cy="68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2800">
                <a:solidFill>
                  <a:schemeClr val="dk1"/>
                </a:solidFill>
                <a:latin typeface="Century Gothic"/>
                <a:ea typeface="Century Gothic"/>
                <a:cs typeface="Century Gothic"/>
                <a:sym typeface="Century Gothic"/>
              </a:rPr>
              <a:t>‘</a:t>
            </a:r>
            <a:r>
              <a:rPr i="1" lang="en-US" sz="2900">
                <a:solidFill>
                  <a:schemeClr val="dk1"/>
                </a:solidFill>
                <a:latin typeface="Century Gothic"/>
                <a:ea typeface="Century Gothic"/>
                <a:cs typeface="Century Gothic"/>
                <a:sym typeface="Century Gothic"/>
              </a:rPr>
              <a:t>Od samego początku było jasne, że ci, którzy zdrowieją w izolacji, </a:t>
            </a:r>
            <a:r>
              <a:rPr b="1" i="1" lang="en-US" sz="2900">
                <a:solidFill>
                  <a:schemeClr val="dk1"/>
                </a:solidFill>
                <a:latin typeface="Century Gothic"/>
                <a:ea typeface="Century Gothic"/>
                <a:cs typeface="Century Gothic"/>
                <a:sym typeface="Century Gothic"/>
              </a:rPr>
              <a:t>niekoniecznie są „samotnikami”</a:t>
            </a:r>
            <a:r>
              <a:rPr i="1" lang="en-US" sz="2900">
                <a:solidFill>
                  <a:schemeClr val="dk1"/>
                </a:solidFill>
                <a:latin typeface="Century Gothic"/>
                <a:ea typeface="Century Gothic"/>
                <a:cs typeface="Century Gothic"/>
                <a:sym typeface="Century Gothic"/>
              </a:rPr>
              <a:t>, ale członkami, którzy z różnych powodów znaleźli się w izolacji. Niektórzy wyjechali, aby tworzyć grupy NA, które dziś dobrze się rozwijają; inni utrzymali swoją</a:t>
            </a:r>
            <a:endParaRPr i="1" sz="29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i="1" lang="en-US" sz="2900">
                <a:solidFill>
                  <a:schemeClr val="dk1"/>
                </a:solidFill>
                <a:latin typeface="Century Gothic"/>
                <a:ea typeface="Century Gothic"/>
                <a:cs typeface="Century Gothic"/>
                <a:sym typeface="Century Gothic"/>
              </a:rPr>
              <a:t>czystość w trudnych czasach; jeszcze inni odkryli wartość i stosowali sponsorowanie na odległość, pisząc lub nagrywając sobie nawzajem kasety</a:t>
            </a:r>
            <a:r>
              <a:rPr i="1" lang="en-US" sz="2900">
                <a:solidFill>
                  <a:schemeClr val="dk1"/>
                </a:solidFill>
                <a:latin typeface="Century Gothic"/>
                <a:ea typeface="Century Gothic"/>
                <a:cs typeface="Century Gothic"/>
                <a:sym typeface="Century Gothic"/>
              </a:rPr>
              <a:t>. Konferencja skontaktowała się z tymi członkami, gdy powstała pierwotna ulotka IP #21, a ich doświadczenie było kluczowe dla jej treści. Wersja, która po kilku rewizjach trafiła na nasze stoły, jest poruszającym wspomnieniem tamtych czasów, ale zawierała odniesienia do zasobów, które już nie istnieją</a:t>
            </a:r>
            <a:endParaRPr i="1" sz="29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i="1" lang="en-US" sz="2900">
                <a:solidFill>
                  <a:schemeClr val="dk1"/>
                </a:solidFill>
                <a:latin typeface="Century Gothic"/>
                <a:ea typeface="Century Gothic"/>
                <a:cs typeface="Century Gothic"/>
                <a:sym typeface="Century Gothic"/>
              </a:rPr>
              <a:t>(</a:t>
            </a:r>
            <a:r>
              <a:rPr b="1" i="1" lang="en-US" sz="2900">
                <a:solidFill>
                  <a:schemeClr val="dk1"/>
                </a:solidFill>
                <a:latin typeface="Century Gothic"/>
                <a:ea typeface="Century Gothic"/>
                <a:cs typeface="Century Gothic"/>
                <a:sym typeface="Century Gothic"/>
              </a:rPr>
              <a:t>Meeting by Mail</a:t>
            </a:r>
            <a:r>
              <a:rPr i="1" lang="en-US" sz="2900">
                <a:solidFill>
                  <a:schemeClr val="dk1"/>
                </a:solidFill>
                <a:latin typeface="Century Gothic"/>
                <a:ea typeface="Century Gothic"/>
                <a:cs typeface="Century Gothic"/>
                <a:sym typeface="Century Gothic"/>
              </a:rPr>
              <a:t> przestało być wydawane pod koniec lat 90.), i nie obejmowała doświadczeń oraz zasobów członków, którzy w późniejszych dekadach odnaleźli zdrowienie </a:t>
            </a:r>
            <a:r>
              <a:rPr b="1" i="1" lang="en-US" sz="2900">
                <a:solidFill>
                  <a:schemeClr val="dk1"/>
                </a:solidFill>
                <a:latin typeface="Century Gothic"/>
                <a:ea typeface="Century Gothic"/>
                <a:cs typeface="Century Gothic"/>
                <a:sym typeface="Century Gothic"/>
              </a:rPr>
              <a:t>z dala od</a:t>
            </a:r>
            <a:endParaRPr b="1" i="1" sz="29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b="1" i="1" lang="en-US" sz="2900">
                <a:solidFill>
                  <a:schemeClr val="dk1"/>
                </a:solidFill>
                <a:latin typeface="Century Gothic"/>
                <a:ea typeface="Century Gothic"/>
                <a:cs typeface="Century Gothic"/>
                <a:sym typeface="Century Gothic"/>
              </a:rPr>
              <a:t>fizycznych mityngów</a:t>
            </a:r>
            <a:r>
              <a:rPr i="1" lang="en-US" sz="2900">
                <a:solidFill>
                  <a:schemeClr val="dk1"/>
                </a:solidFill>
                <a:latin typeface="Century Gothic"/>
                <a:ea typeface="Century Gothic"/>
                <a:cs typeface="Century Gothic"/>
                <a:sym typeface="Century Gothic"/>
              </a:rPr>
              <a:t>.’</a:t>
            </a:r>
            <a:endParaRPr i="1" sz="29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2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7"/>
          <p:cNvSpPr/>
          <p:nvPr/>
        </p:nvSpPr>
        <p:spPr>
          <a:xfrm>
            <a:off x="289933" y="437480"/>
            <a:ext cx="11678290" cy="1648861"/>
          </a:xfrm>
          <a:prstGeom prst="rect">
            <a:avLst/>
          </a:prstGeom>
          <a:noFill/>
          <a:ln>
            <a:noFill/>
          </a:ln>
        </p:spPr>
        <p:txBody>
          <a:bodyPr anchorCtr="0" anchor="b" bIns="35700" lIns="35700" spcFirstLastPara="1" rIns="35700" wrap="square" tIns="35700">
            <a:noAutofit/>
          </a:bodyPr>
          <a:lstStyle/>
          <a:p>
            <a:pPr indent="0" lvl="0" marL="0" marR="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Wniosek 2: </a:t>
            </a:r>
            <a:r>
              <a:rPr b="1" lang="en-US" sz="4000">
                <a:solidFill>
                  <a:srgbClr val="572528"/>
                </a:solidFill>
                <a:latin typeface="Century Gothic"/>
                <a:ea typeface="Century Gothic"/>
                <a:cs typeface="Century Gothic"/>
                <a:sym typeface="Century Gothic"/>
              </a:rPr>
              <a:t> Przyjęcie Strategicznego Planu NAWS 2026–2029</a:t>
            </a:r>
            <a:endParaRPr b="1" sz="4000">
              <a:solidFill>
                <a:srgbClr val="572528"/>
              </a:solidFill>
              <a:latin typeface="Century Gothic"/>
              <a:ea typeface="Century Gothic"/>
              <a:cs typeface="Century Gothic"/>
              <a:sym typeface="Century Gothic"/>
            </a:endParaRPr>
          </a:p>
        </p:txBody>
      </p:sp>
      <p:sp>
        <p:nvSpPr>
          <p:cNvPr id="141" name="Google Shape;141;p7"/>
          <p:cNvSpPr txBox="1"/>
          <p:nvPr/>
        </p:nvSpPr>
        <p:spPr>
          <a:xfrm>
            <a:off x="789279" y="2367890"/>
            <a:ext cx="10814400" cy="3971100"/>
          </a:xfrm>
          <a:prstGeom prst="rect">
            <a:avLst/>
          </a:prstGeom>
          <a:noFill/>
          <a:ln>
            <a:noFill/>
          </a:ln>
        </p:spPr>
        <p:txBody>
          <a:bodyPr anchorCtr="0" anchor="t" bIns="45700" lIns="91425" spcFirstLastPara="1" rIns="91425" wrap="square" tIns="45700">
            <a:spAutoFit/>
          </a:bodyPr>
          <a:lstStyle/>
          <a:p>
            <a:pPr indent="0" lvl="0" marL="0" rtl="0" algn="l">
              <a:lnSpc>
                <a:spcPct val="108000"/>
              </a:lnSpc>
              <a:spcBef>
                <a:spcPts val="0"/>
              </a:spcBef>
              <a:spcAft>
                <a:spcPts val="0"/>
              </a:spcAft>
              <a:buClr>
                <a:schemeClr val="dk1"/>
              </a:buClr>
              <a:buFont typeface="Arial"/>
              <a:buNone/>
            </a:pPr>
            <a:r>
              <a:rPr b="1" lang="en-US" sz="3600">
                <a:solidFill>
                  <a:srgbClr val="DB212E"/>
                </a:solidFill>
                <a:latin typeface="Century Gothic"/>
                <a:ea typeface="Century Gothic"/>
                <a:cs typeface="Century Gothic"/>
                <a:sym typeface="Century Gothic"/>
              </a:rPr>
              <a:t>Wnioskodawca</a:t>
            </a:r>
            <a:r>
              <a:rPr b="1" lang="en-US" sz="4000">
                <a:solidFill>
                  <a:srgbClr val="DB212E"/>
                </a:solidFill>
                <a:latin typeface="Century Gothic"/>
                <a:ea typeface="Century Gothic"/>
                <a:cs typeface="Century Gothic"/>
                <a:sym typeface="Century Gothic"/>
              </a:rPr>
              <a:t>: </a:t>
            </a:r>
            <a:r>
              <a:rPr b="1" lang="en-US" sz="4000">
                <a:solidFill>
                  <a:srgbClr val="572528"/>
                </a:solidFill>
                <a:latin typeface="Century Gothic"/>
                <a:ea typeface="Century Gothic"/>
                <a:cs typeface="Century Gothic"/>
                <a:sym typeface="Century Gothic"/>
              </a:rPr>
              <a:t>World Board</a:t>
            </a:r>
            <a:endParaRPr b="1" sz="4000">
              <a:solidFill>
                <a:srgbClr val="572528"/>
              </a:solidFill>
              <a:latin typeface="Century Gothic"/>
              <a:ea typeface="Century Gothic"/>
              <a:cs typeface="Century Gothic"/>
              <a:sym typeface="Century Gothic"/>
            </a:endParaRPr>
          </a:p>
          <a:p>
            <a:pPr indent="0" lvl="0" marL="0" rtl="0" algn="l">
              <a:lnSpc>
                <a:spcPct val="108000"/>
              </a:lnSpc>
              <a:spcBef>
                <a:spcPts val="0"/>
              </a:spcBef>
              <a:spcAft>
                <a:spcPts val="0"/>
              </a:spcAft>
              <a:buNone/>
            </a:pPr>
            <a:r>
              <a:rPr b="1" lang="en-US" sz="4000">
                <a:solidFill>
                  <a:srgbClr val="DB212E"/>
                </a:solidFill>
                <a:latin typeface="Century Gothic"/>
                <a:ea typeface="Century Gothic"/>
                <a:cs typeface="Century Gothic"/>
                <a:sym typeface="Century Gothic"/>
              </a:rPr>
              <a:t>Intencja: </a:t>
            </a:r>
            <a:r>
              <a:rPr b="1" lang="en-US" sz="4000">
                <a:solidFill>
                  <a:srgbClr val="572528"/>
                </a:solidFill>
                <a:latin typeface="Century Gothic"/>
                <a:ea typeface="Century Gothic"/>
                <a:cs typeface="Century Gothic"/>
                <a:sym typeface="Century Gothic"/>
              </a:rPr>
              <a:t>Zatwierdzenie wyników procesu planowania, który rozpoczął się na WSC 2023 i obejmował udział zon oraz uczestników Konferencji.</a:t>
            </a:r>
            <a:endParaRPr b="1" sz="4000">
              <a:solidFill>
                <a:srgbClr val="572528"/>
              </a:solidFill>
              <a:latin typeface="Century Gothic"/>
              <a:ea typeface="Century Gothic"/>
              <a:cs typeface="Century Gothic"/>
              <a:sym typeface="Century Gothic"/>
            </a:endParaRPr>
          </a:p>
          <a:p>
            <a:pPr indent="0" lvl="0" marL="0" rtl="0" algn="l">
              <a:spcBef>
                <a:spcPts val="0"/>
              </a:spcBef>
              <a:spcAft>
                <a:spcPts val="0"/>
              </a:spcAft>
              <a:buClr>
                <a:schemeClr val="dk1"/>
              </a:buClr>
              <a:buFont typeface="Arial"/>
              <a:buNone/>
            </a:pPr>
            <a:r>
              <a:rPr b="1" lang="en-US" sz="3600">
                <a:solidFill>
                  <a:srgbClr val="DB212E"/>
                </a:solidFill>
                <a:latin typeface="Century Gothic"/>
                <a:ea typeface="Century Gothic"/>
                <a:cs typeface="Century Gothic"/>
                <a:sym typeface="Century Gothic"/>
              </a:rPr>
              <a:t>Wpływ na politykę: </a:t>
            </a:r>
            <a:r>
              <a:rPr b="1" lang="en-US" sz="3600">
                <a:solidFill>
                  <a:srgbClr val="572528"/>
                </a:solidFill>
                <a:latin typeface="Century Gothic"/>
                <a:ea typeface="Century Gothic"/>
                <a:cs typeface="Century Gothic"/>
                <a:sym typeface="Century Gothic"/>
              </a:rPr>
              <a:t>Brak.</a:t>
            </a:r>
            <a:endParaRPr b="1" sz="4000">
              <a:solidFill>
                <a:srgbClr val="572528"/>
              </a:solidFill>
              <a:latin typeface="Century Gothic"/>
              <a:ea typeface="Century Gothic"/>
              <a:cs typeface="Century Gothic"/>
              <a:sym typeface="Century Gothic"/>
            </a:endParaRPr>
          </a:p>
        </p:txBody>
      </p:sp>
      <p:cxnSp>
        <p:nvCxnSpPr>
          <p:cNvPr id="142" name="Google Shape;142;p7"/>
          <p:cNvCxnSpPr/>
          <p:nvPr/>
        </p:nvCxnSpPr>
        <p:spPr>
          <a:xfrm>
            <a:off x="0" y="2178938"/>
            <a:ext cx="12192000" cy="0"/>
          </a:xfrm>
          <a:prstGeom prst="straightConnector1">
            <a:avLst/>
          </a:prstGeom>
          <a:noFill/>
          <a:ln cap="flat" cmpd="sng" w="31750">
            <a:solidFill>
              <a:srgbClr val="DB212E"/>
            </a:solidFill>
            <a:prstDash val="solid"/>
            <a:miter lim="800000"/>
            <a:headEnd len="sm" w="sm" type="none"/>
            <a:tailEnd len="sm" w="sm" type="none"/>
          </a:ln>
        </p:spPr>
      </p:cxnSp>
      <p:sp>
        <p:nvSpPr>
          <p:cNvPr id="143" name="Google Shape;143;p7"/>
          <p:cNvSpPr/>
          <p:nvPr/>
        </p:nvSpPr>
        <p:spPr>
          <a:xfrm>
            <a:off x="9942650" y="5057606"/>
            <a:ext cx="2025572" cy="1551008"/>
          </a:xfrm>
          <a:prstGeom prst="roundRect">
            <a:avLst>
              <a:gd fmla="val 16667" name="adj"/>
            </a:avLst>
          </a:prstGeom>
          <a:solidFill>
            <a:srgbClr val="9DBC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Century Gothic"/>
              <a:ea typeface="Century Gothic"/>
              <a:cs typeface="Century Gothic"/>
              <a:sym typeface="Century Gothic"/>
            </a:endParaRPr>
          </a:p>
        </p:txBody>
      </p:sp>
      <p:sp>
        <p:nvSpPr>
          <p:cNvPr id="144" name="Google Shape;144;p7"/>
          <p:cNvSpPr txBox="1"/>
          <p:nvPr/>
        </p:nvSpPr>
        <p:spPr>
          <a:xfrm>
            <a:off x="9942651" y="5232945"/>
            <a:ext cx="2025600" cy="1046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100">
                <a:solidFill>
                  <a:srgbClr val="115A5A"/>
                </a:solidFill>
                <a:latin typeface="Arial"/>
                <a:ea typeface="Arial"/>
                <a:cs typeface="Arial"/>
                <a:sym typeface="Arial"/>
              </a:rPr>
              <a:t>Pause for discussion</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descr="A diagram of a service&#10;&#10;Description automatically generated" id="150" name="Google Shape;150;p8"/>
          <p:cNvPicPr preferRelativeResize="0"/>
          <p:nvPr/>
        </p:nvPicPr>
        <p:blipFill rotWithShape="1">
          <a:blip r:embed="rId3">
            <a:alphaModFix/>
          </a:blip>
          <a:srcRect b="0" l="0" r="0" t="0"/>
          <a:stretch/>
        </p:blipFill>
        <p:spPr>
          <a:xfrm>
            <a:off x="1739590" y="-17826"/>
            <a:ext cx="8512098" cy="68758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2022-10-26T22:08:46Z</dcterms:created>
  <dc:creator>Stacy</dc:creator>
</cp:coreProperties>
</file>